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10"/>
  </p:notesMasterIdLst>
  <p:handoutMasterIdLst>
    <p:handoutMasterId r:id="rId11"/>
  </p:handoutMasterIdLst>
  <p:sldIdLst>
    <p:sldId id="258" r:id="rId3"/>
    <p:sldId id="335" r:id="rId4"/>
    <p:sldId id="336" r:id="rId5"/>
    <p:sldId id="337" r:id="rId6"/>
    <p:sldId id="341" r:id="rId7"/>
    <p:sldId id="338" r:id="rId8"/>
    <p:sldId id="340" r:id="rId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192E"/>
    <a:srgbClr val="5D5350"/>
    <a:srgbClr val="A7A7A9"/>
    <a:srgbClr val="E6E7E8"/>
    <a:srgbClr val="CCCCCC"/>
    <a:srgbClr val="455A64"/>
    <a:srgbClr val="C1B380"/>
    <a:srgbClr val="003161"/>
    <a:srgbClr val="C5B783"/>
    <a:srgbClr val="B6B1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79C78F-7E48-4D1C-8321-DE4E47E56D8F}" v="1023" dt="2019-03-16T16:15:30.855"/>
    <p1510:client id="{1270B0C3-D58C-4361-8DFD-808D8962135E}" v="42" dt="2019-03-16T09:15:10.478"/>
    <p1510:client id="{96A04E21-CEDD-4AA6-9674-14867D065D6F}" v="7" dt="2019-03-16T00:51:35.1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82244" autoAdjust="0"/>
  </p:normalViewPr>
  <p:slideViewPr>
    <p:cSldViewPr snapToGrid="0">
      <p:cViewPr varScale="1">
        <p:scale>
          <a:sx n="90" d="100"/>
          <a:sy n="90" d="100"/>
        </p:scale>
        <p:origin x="1218" y="5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4932" y="8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sng" strike="noStrike" kern="1200" spc="0" baseline="0">
                <a:solidFill>
                  <a:schemeClr val="tx1"/>
                </a:solidFill>
                <a:latin typeface="+mn-lt"/>
                <a:ea typeface="+mn-ea"/>
                <a:cs typeface="+mn-cs"/>
              </a:defRPr>
            </a:pPr>
            <a:r>
              <a:rPr lang="en-US" sz="1600" u="sng"/>
              <a:t>Comparison of Schools and AQ Monitoring Sites</a:t>
            </a:r>
          </a:p>
        </c:rich>
      </c:tx>
      <c:overlay val="0"/>
      <c:spPr>
        <a:noFill/>
        <a:ln>
          <a:noFill/>
        </a:ln>
        <a:effectLst/>
      </c:spPr>
      <c:txPr>
        <a:bodyPr rot="0" spcFirstLastPara="1" vertOverflow="ellipsis" vert="horz" wrap="square" anchor="ctr" anchorCtr="1"/>
        <a:lstStyle/>
        <a:p>
          <a:pPr>
            <a:defRPr sz="1600" b="0" i="0" u="sng"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2.567235096988929E-2"/>
          <c:y val="0.2531775486396261"/>
          <c:w val="0.94865529806022142"/>
          <c:h val="0.62680253039136036"/>
        </c:manualLayout>
      </c:layout>
      <c:barChart>
        <c:barDir val="col"/>
        <c:grouping val="clustered"/>
        <c:varyColors val="0"/>
        <c:ser>
          <c:idx val="0"/>
          <c:order val="0"/>
          <c:tx>
            <c:strRef>
              <c:f>Sheet1!$B$1</c:f>
              <c:strCache>
                <c:ptCount val="1"/>
                <c:pt idx="0">
                  <c:v>Location Count</c:v>
                </c:pt>
              </c:strCache>
            </c:strRef>
          </c:tx>
          <c:spPr>
            <a:solidFill>
              <a:srgbClr val="003161"/>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79-47D0-A6E5-03E557A27679}"/>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79-47D0-A6E5-03E557A27679}"/>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San Diego County K-12 Schools</c:v>
                </c:pt>
                <c:pt idx="1">
                  <c:v>EPA Air Quality Monitors</c:v>
                </c:pt>
              </c:strCache>
            </c:strRef>
          </c:cat>
          <c:val>
            <c:numRef>
              <c:f>Sheet1!$B$2:$B$3</c:f>
              <c:numCache>
                <c:formatCode>General</c:formatCode>
                <c:ptCount val="2"/>
                <c:pt idx="0">
                  <c:v>748</c:v>
                </c:pt>
                <c:pt idx="1">
                  <c:v>6</c:v>
                </c:pt>
              </c:numCache>
            </c:numRef>
          </c:val>
          <c:extLst>
            <c:ext xmlns:c16="http://schemas.microsoft.com/office/drawing/2014/chart" uri="{C3380CC4-5D6E-409C-BE32-E72D297353CC}">
              <c16:uniqueId val="{00000000-6F79-47D0-A6E5-03E557A27679}"/>
            </c:ext>
          </c:extLst>
        </c:ser>
        <c:ser>
          <c:idx val="1"/>
          <c:order val="1"/>
          <c:tx>
            <c:strRef>
              <c:f>Sheet1!$C$1</c:f>
              <c:strCache>
                <c:ptCount val="1"/>
                <c:pt idx="0">
                  <c:v>Sq. Miles per Location</c:v>
                </c:pt>
              </c:strCache>
            </c:strRef>
          </c:tx>
          <c:spPr>
            <a:solidFill>
              <a:srgbClr val="A6192E"/>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San Diego County K-12 Schools</c:v>
                </c:pt>
                <c:pt idx="1">
                  <c:v>EPA Air Quality Monitors</c:v>
                </c:pt>
              </c:strCache>
            </c:strRef>
          </c:cat>
          <c:val>
            <c:numRef>
              <c:f>Sheet1!$C$2:$C$3</c:f>
              <c:numCache>
                <c:formatCode>General</c:formatCode>
                <c:ptCount val="2"/>
                <c:pt idx="0">
                  <c:v>5.6965240641711228</c:v>
                </c:pt>
                <c:pt idx="1">
                  <c:v>710.16666666666663</c:v>
                </c:pt>
              </c:numCache>
            </c:numRef>
          </c:val>
          <c:extLst>
            <c:ext xmlns:c16="http://schemas.microsoft.com/office/drawing/2014/chart" uri="{C3380CC4-5D6E-409C-BE32-E72D297353CC}">
              <c16:uniqueId val="{00000000-34F0-450E-8E51-8F9AD015DB73}"/>
            </c:ext>
          </c:extLst>
        </c:ser>
        <c:dLbls>
          <c:showLegendKey val="0"/>
          <c:showVal val="0"/>
          <c:showCatName val="0"/>
          <c:showSerName val="0"/>
          <c:showPercent val="0"/>
          <c:showBubbleSize val="0"/>
        </c:dLbls>
        <c:gapWidth val="100"/>
        <c:overlap val="-25"/>
        <c:axId val="722674191"/>
        <c:axId val="743459439"/>
      </c:barChart>
      <c:catAx>
        <c:axId val="722674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743459439"/>
        <c:crosses val="autoZero"/>
        <c:auto val="1"/>
        <c:lblAlgn val="ctr"/>
        <c:lblOffset val="100"/>
        <c:noMultiLvlLbl val="0"/>
      </c:catAx>
      <c:valAx>
        <c:axId val="743459439"/>
        <c:scaling>
          <c:orientation val="minMax"/>
        </c:scaling>
        <c:delete val="1"/>
        <c:axPos val="l"/>
        <c:numFmt formatCode="General" sourceLinked="1"/>
        <c:majorTickMark val="none"/>
        <c:minorTickMark val="none"/>
        <c:tickLblPos val="nextTo"/>
        <c:crossAx val="722674191"/>
        <c:crosses val="autoZero"/>
        <c:crossBetween val="between"/>
      </c:valAx>
      <c:spPr>
        <a:noFill/>
        <a:ln>
          <a:noFill/>
        </a:ln>
        <a:effectLst/>
      </c:spPr>
    </c:plotArea>
    <c:legend>
      <c:legendPos val="t"/>
      <c:layout>
        <c:manualLayout>
          <c:xMode val="edge"/>
          <c:yMode val="edge"/>
          <c:x val="8.2229624386123912E-2"/>
          <c:y val="0.11276710042043482"/>
          <c:w val="0.81453591666648295"/>
          <c:h val="8.402689800897383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811CC2-D264-423A-A662-F58C181807EB}" type="doc">
      <dgm:prSet loTypeId="urn:microsoft.com/office/officeart/2005/8/layout/chevron1" loCatId="process" qsTypeId="urn:microsoft.com/office/officeart/2005/8/quickstyle/simple1" qsCatId="simple" csTypeId="urn:microsoft.com/office/officeart/2005/8/colors/accent1_2" csCatId="accent1" phldr="1"/>
      <dgm:spPr/>
    </dgm:pt>
    <dgm:pt modelId="{4F1DCA2D-57D5-4F07-9A58-B65CE552C99C}">
      <dgm:prSet phldrT="[Text]"/>
      <dgm:spPr/>
      <dgm:t>
        <a:bodyPr/>
        <a:lstStyle/>
        <a:p>
          <a:r>
            <a:rPr lang="en-US" dirty="0"/>
            <a:t>Distributed Big Data Gathering</a:t>
          </a:r>
        </a:p>
      </dgm:t>
    </dgm:pt>
    <dgm:pt modelId="{A88BA4B4-DD7B-494D-A8AD-602BF1BD909C}" type="parTrans" cxnId="{34875D86-B837-4BB8-9525-BE20DAF1F8AB}">
      <dgm:prSet/>
      <dgm:spPr/>
      <dgm:t>
        <a:bodyPr/>
        <a:lstStyle/>
        <a:p>
          <a:endParaRPr lang="en-US"/>
        </a:p>
      </dgm:t>
    </dgm:pt>
    <dgm:pt modelId="{4ED604F1-B680-4209-B4E6-535DBEE7036D}" type="sibTrans" cxnId="{34875D86-B837-4BB8-9525-BE20DAF1F8AB}">
      <dgm:prSet/>
      <dgm:spPr/>
      <dgm:t>
        <a:bodyPr/>
        <a:lstStyle/>
        <a:p>
          <a:endParaRPr lang="en-US"/>
        </a:p>
      </dgm:t>
    </dgm:pt>
    <dgm:pt modelId="{DAE58E0A-8830-471F-933D-8E4FF3E0ABD7}">
      <dgm:prSet phldrT="[Text]"/>
      <dgm:spPr/>
      <dgm:t>
        <a:bodyPr/>
        <a:lstStyle/>
        <a:p>
          <a:r>
            <a:rPr lang="en-US" dirty="0"/>
            <a:t>Real-Time Processing</a:t>
          </a:r>
        </a:p>
      </dgm:t>
    </dgm:pt>
    <dgm:pt modelId="{0413F9FE-A815-4806-A980-63B6667D812C}" type="parTrans" cxnId="{32D71838-74F0-4E97-9EA1-B4C84F75AD81}">
      <dgm:prSet/>
      <dgm:spPr/>
      <dgm:t>
        <a:bodyPr/>
        <a:lstStyle/>
        <a:p>
          <a:endParaRPr lang="en-US"/>
        </a:p>
      </dgm:t>
    </dgm:pt>
    <dgm:pt modelId="{FBA60B76-D01F-4BCD-8C23-530A57F99DA2}" type="sibTrans" cxnId="{32D71838-74F0-4E97-9EA1-B4C84F75AD81}">
      <dgm:prSet/>
      <dgm:spPr/>
      <dgm:t>
        <a:bodyPr/>
        <a:lstStyle/>
        <a:p>
          <a:endParaRPr lang="en-US"/>
        </a:p>
      </dgm:t>
    </dgm:pt>
    <dgm:pt modelId="{E2D7ED66-45D1-4470-9852-6D68B0F37FA0}">
      <dgm:prSet phldrT="[Text]"/>
      <dgm:spPr/>
      <dgm:t>
        <a:bodyPr/>
        <a:lstStyle/>
        <a:p>
          <a:r>
            <a:rPr lang="en-US" dirty="0"/>
            <a:t>Supervised</a:t>
          </a:r>
          <a:br>
            <a:rPr lang="en-US" dirty="0"/>
          </a:br>
          <a:r>
            <a:rPr lang="en-US" dirty="0"/>
            <a:t>Machine</a:t>
          </a:r>
          <a:br>
            <a:rPr lang="en-US" dirty="0"/>
          </a:br>
          <a:r>
            <a:rPr lang="en-US" dirty="0"/>
            <a:t>Learning</a:t>
          </a:r>
        </a:p>
      </dgm:t>
    </dgm:pt>
    <dgm:pt modelId="{7FA8A6E4-29BE-49DE-8FB2-F589020ED84B}" type="parTrans" cxnId="{CC5F3A4A-CD94-45E7-B200-3BF102856C18}">
      <dgm:prSet/>
      <dgm:spPr/>
      <dgm:t>
        <a:bodyPr/>
        <a:lstStyle/>
        <a:p>
          <a:endParaRPr lang="en-US"/>
        </a:p>
      </dgm:t>
    </dgm:pt>
    <dgm:pt modelId="{0A5830B8-E20A-4F00-B5C9-A7CD5E3589A7}" type="sibTrans" cxnId="{CC5F3A4A-CD94-45E7-B200-3BF102856C18}">
      <dgm:prSet/>
      <dgm:spPr/>
      <dgm:t>
        <a:bodyPr/>
        <a:lstStyle/>
        <a:p>
          <a:endParaRPr lang="en-US"/>
        </a:p>
      </dgm:t>
    </dgm:pt>
    <dgm:pt modelId="{74F42487-20EE-4A2F-9E27-D8342B06C6B3}">
      <dgm:prSet phldrT="[Text]"/>
      <dgm:spPr/>
      <dgm:t>
        <a:bodyPr/>
        <a:lstStyle/>
        <a:p>
          <a:r>
            <a:rPr lang="en-US" dirty="0"/>
            <a:t>Actionable Reporting</a:t>
          </a:r>
        </a:p>
      </dgm:t>
    </dgm:pt>
    <dgm:pt modelId="{7A4F947D-5947-4C10-BF4C-9B7A4B9D0ED1}" type="parTrans" cxnId="{9B62D66A-EA45-48AD-B4E5-A95550464FBC}">
      <dgm:prSet/>
      <dgm:spPr/>
      <dgm:t>
        <a:bodyPr/>
        <a:lstStyle/>
        <a:p>
          <a:endParaRPr lang="en-US"/>
        </a:p>
      </dgm:t>
    </dgm:pt>
    <dgm:pt modelId="{362BDC07-583F-417F-8DC4-0B36BADAE8D0}" type="sibTrans" cxnId="{9B62D66A-EA45-48AD-B4E5-A95550464FBC}">
      <dgm:prSet/>
      <dgm:spPr/>
      <dgm:t>
        <a:bodyPr/>
        <a:lstStyle/>
        <a:p>
          <a:endParaRPr lang="en-US"/>
        </a:p>
      </dgm:t>
    </dgm:pt>
    <dgm:pt modelId="{8B758C5C-8A4A-4CF4-981E-EBDF4F62D4D4}" type="pres">
      <dgm:prSet presAssocID="{B0811CC2-D264-423A-A662-F58C181807EB}" presName="Name0" presStyleCnt="0">
        <dgm:presLayoutVars>
          <dgm:dir/>
          <dgm:animLvl val="lvl"/>
          <dgm:resizeHandles val="exact"/>
        </dgm:presLayoutVars>
      </dgm:prSet>
      <dgm:spPr/>
    </dgm:pt>
    <dgm:pt modelId="{57CCA23B-F530-4F4A-AEA7-268ACEBD4617}" type="pres">
      <dgm:prSet presAssocID="{4F1DCA2D-57D5-4F07-9A58-B65CE552C99C}" presName="parTxOnly" presStyleLbl="node1" presStyleIdx="0" presStyleCnt="4">
        <dgm:presLayoutVars>
          <dgm:chMax val="0"/>
          <dgm:chPref val="0"/>
          <dgm:bulletEnabled val="1"/>
        </dgm:presLayoutVars>
      </dgm:prSet>
      <dgm:spPr/>
    </dgm:pt>
    <dgm:pt modelId="{DA1F0A9D-5051-4AD1-BB73-39113AA33D33}" type="pres">
      <dgm:prSet presAssocID="{4ED604F1-B680-4209-B4E6-535DBEE7036D}" presName="parTxOnlySpace" presStyleCnt="0"/>
      <dgm:spPr/>
    </dgm:pt>
    <dgm:pt modelId="{D30DC510-A19F-4F49-AC38-7D89F3C68BB8}" type="pres">
      <dgm:prSet presAssocID="{DAE58E0A-8830-471F-933D-8E4FF3E0ABD7}" presName="parTxOnly" presStyleLbl="node1" presStyleIdx="1" presStyleCnt="4">
        <dgm:presLayoutVars>
          <dgm:chMax val="0"/>
          <dgm:chPref val="0"/>
          <dgm:bulletEnabled val="1"/>
        </dgm:presLayoutVars>
      </dgm:prSet>
      <dgm:spPr/>
    </dgm:pt>
    <dgm:pt modelId="{6F409209-BE29-4BFF-B568-73097BB4D481}" type="pres">
      <dgm:prSet presAssocID="{FBA60B76-D01F-4BCD-8C23-530A57F99DA2}" presName="parTxOnlySpace" presStyleCnt="0"/>
      <dgm:spPr/>
    </dgm:pt>
    <dgm:pt modelId="{4C9D3060-A039-40C6-B138-21DB2AAE9926}" type="pres">
      <dgm:prSet presAssocID="{E2D7ED66-45D1-4470-9852-6D68B0F37FA0}" presName="parTxOnly" presStyleLbl="node1" presStyleIdx="2" presStyleCnt="4">
        <dgm:presLayoutVars>
          <dgm:chMax val="0"/>
          <dgm:chPref val="0"/>
          <dgm:bulletEnabled val="1"/>
        </dgm:presLayoutVars>
      </dgm:prSet>
      <dgm:spPr/>
    </dgm:pt>
    <dgm:pt modelId="{035321D9-CE22-4368-A4AE-C38003BFD745}" type="pres">
      <dgm:prSet presAssocID="{0A5830B8-E20A-4F00-B5C9-A7CD5E3589A7}" presName="parTxOnlySpace" presStyleCnt="0"/>
      <dgm:spPr/>
    </dgm:pt>
    <dgm:pt modelId="{FFB3774F-826C-4E4E-8EE9-2D746636A0B6}" type="pres">
      <dgm:prSet presAssocID="{74F42487-20EE-4A2F-9E27-D8342B06C6B3}" presName="parTxOnly" presStyleLbl="node1" presStyleIdx="3" presStyleCnt="4">
        <dgm:presLayoutVars>
          <dgm:chMax val="0"/>
          <dgm:chPref val="0"/>
          <dgm:bulletEnabled val="1"/>
        </dgm:presLayoutVars>
      </dgm:prSet>
      <dgm:spPr/>
    </dgm:pt>
  </dgm:ptLst>
  <dgm:cxnLst>
    <dgm:cxn modelId="{32D71838-74F0-4E97-9EA1-B4C84F75AD81}" srcId="{B0811CC2-D264-423A-A662-F58C181807EB}" destId="{DAE58E0A-8830-471F-933D-8E4FF3E0ABD7}" srcOrd="1" destOrd="0" parTransId="{0413F9FE-A815-4806-A980-63B6667D812C}" sibTransId="{FBA60B76-D01F-4BCD-8C23-530A57F99DA2}"/>
    <dgm:cxn modelId="{AF49DB3A-8EE7-4442-815C-6AF27B041652}" type="presOf" srcId="{DAE58E0A-8830-471F-933D-8E4FF3E0ABD7}" destId="{D30DC510-A19F-4F49-AC38-7D89F3C68BB8}" srcOrd="0" destOrd="0" presId="urn:microsoft.com/office/officeart/2005/8/layout/chevron1"/>
    <dgm:cxn modelId="{CC5F3A4A-CD94-45E7-B200-3BF102856C18}" srcId="{B0811CC2-D264-423A-A662-F58C181807EB}" destId="{E2D7ED66-45D1-4470-9852-6D68B0F37FA0}" srcOrd="2" destOrd="0" parTransId="{7FA8A6E4-29BE-49DE-8FB2-F589020ED84B}" sibTransId="{0A5830B8-E20A-4F00-B5C9-A7CD5E3589A7}"/>
    <dgm:cxn modelId="{9B62D66A-EA45-48AD-B4E5-A95550464FBC}" srcId="{B0811CC2-D264-423A-A662-F58C181807EB}" destId="{74F42487-20EE-4A2F-9E27-D8342B06C6B3}" srcOrd="3" destOrd="0" parTransId="{7A4F947D-5947-4C10-BF4C-9B7A4B9D0ED1}" sibTransId="{362BDC07-583F-417F-8DC4-0B36BADAE8D0}"/>
    <dgm:cxn modelId="{ABD92072-E207-463F-9A60-D8400658ED9E}" type="presOf" srcId="{74F42487-20EE-4A2F-9E27-D8342B06C6B3}" destId="{FFB3774F-826C-4E4E-8EE9-2D746636A0B6}" srcOrd="0" destOrd="0" presId="urn:microsoft.com/office/officeart/2005/8/layout/chevron1"/>
    <dgm:cxn modelId="{AAAA7F7A-E738-4E2D-84D6-824D95D75E91}" type="presOf" srcId="{B0811CC2-D264-423A-A662-F58C181807EB}" destId="{8B758C5C-8A4A-4CF4-981E-EBDF4F62D4D4}" srcOrd="0" destOrd="0" presId="urn:microsoft.com/office/officeart/2005/8/layout/chevron1"/>
    <dgm:cxn modelId="{34875D86-B837-4BB8-9525-BE20DAF1F8AB}" srcId="{B0811CC2-D264-423A-A662-F58C181807EB}" destId="{4F1DCA2D-57D5-4F07-9A58-B65CE552C99C}" srcOrd="0" destOrd="0" parTransId="{A88BA4B4-DD7B-494D-A8AD-602BF1BD909C}" sibTransId="{4ED604F1-B680-4209-B4E6-535DBEE7036D}"/>
    <dgm:cxn modelId="{49635A86-540B-4DF4-8CD7-249B2D0307A5}" type="presOf" srcId="{4F1DCA2D-57D5-4F07-9A58-B65CE552C99C}" destId="{57CCA23B-F530-4F4A-AEA7-268ACEBD4617}" srcOrd="0" destOrd="0" presId="urn:microsoft.com/office/officeart/2005/8/layout/chevron1"/>
    <dgm:cxn modelId="{C3AA48D5-7BFF-4D65-87F8-B1EDB3474E20}" type="presOf" srcId="{E2D7ED66-45D1-4470-9852-6D68B0F37FA0}" destId="{4C9D3060-A039-40C6-B138-21DB2AAE9926}" srcOrd="0" destOrd="0" presId="urn:microsoft.com/office/officeart/2005/8/layout/chevron1"/>
    <dgm:cxn modelId="{629CBC19-92DE-4B1E-AF31-635104BAFEC2}" type="presParOf" srcId="{8B758C5C-8A4A-4CF4-981E-EBDF4F62D4D4}" destId="{57CCA23B-F530-4F4A-AEA7-268ACEBD4617}" srcOrd="0" destOrd="0" presId="urn:microsoft.com/office/officeart/2005/8/layout/chevron1"/>
    <dgm:cxn modelId="{529CB68A-E8E2-47A5-8A7E-166891AF97D7}" type="presParOf" srcId="{8B758C5C-8A4A-4CF4-981E-EBDF4F62D4D4}" destId="{DA1F0A9D-5051-4AD1-BB73-39113AA33D33}" srcOrd="1" destOrd="0" presId="urn:microsoft.com/office/officeart/2005/8/layout/chevron1"/>
    <dgm:cxn modelId="{E9D9245F-358B-4B27-A41D-4B5F24D62F85}" type="presParOf" srcId="{8B758C5C-8A4A-4CF4-981E-EBDF4F62D4D4}" destId="{D30DC510-A19F-4F49-AC38-7D89F3C68BB8}" srcOrd="2" destOrd="0" presId="urn:microsoft.com/office/officeart/2005/8/layout/chevron1"/>
    <dgm:cxn modelId="{E63BA464-A673-45FF-92B7-AB97D06C6398}" type="presParOf" srcId="{8B758C5C-8A4A-4CF4-981E-EBDF4F62D4D4}" destId="{6F409209-BE29-4BFF-B568-73097BB4D481}" srcOrd="3" destOrd="0" presId="urn:microsoft.com/office/officeart/2005/8/layout/chevron1"/>
    <dgm:cxn modelId="{EB867C22-6F28-4DE8-B137-699E5ECA25D7}" type="presParOf" srcId="{8B758C5C-8A4A-4CF4-981E-EBDF4F62D4D4}" destId="{4C9D3060-A039-40C6-B138-21DB2AAE9926}" srcOrd="4" destOrd="0" presId="urn:microsoft.com/office/officeart/2005/8/layout/chevron1"/>
    <dgm:cxn modelId="{49F38D81-54EA-43F5-9C51-DF879D105E96}" type="presParOf" srcId="{8B758C5C-8A4A-4CF4-981E-EBDF4F62D4D4}" destId="{035321D9-CE22-4368-A4AE-C38003BFD745}" srcOrd="5" destOrd="0" presId="urn:microsoft.com/office/officeart/2005/8/layout/chevron1"/>
    <dgm:cxn modelId="{5DE9662A-60A1-4019-888D-B3C8390A6FF0}" type="presParOf" srcId="{8B758C5C-8A4A-4CF4-981E-EBDF4F62D4D4}" destId="{FFB3774F-826C-4E4E-8EE9-2D746636A0B6}"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CA23B-F530-4F4A-AEA7-268ACEBD4617}">
      <dsp:nvSpPr>
        <dsp:cNvPr id="0" name=""/>
        <dsp:cNvSpPr/>
      </dsp:nvSpPr>
      <dsp:spPr>
        <a:xfrm>
          <a:off x="5001" y="652439"/>
          <a:ext cx="2911425" cy="11645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t>Distributed Big Data Gathering</a:t>
          </a:r>
        </a:p>
      </dsp:txBody>
      <dsp:txXfrm>
        <a:off x="587286" y="652439"/>
        <a:ext cx="1746855" cy="1164570"/>
      </dsp:txXfrm>
    </dsp:sp>
    <dsp:sp modelId="{D30DC510-A19F-4F49-AC38-7D89F3C68BB8}">
      <dsp:nvSpPr>
        <dsp:cNvPr id="0" name=""/>
        <dsp:cNvSpPr/>
      </dsp:nvSpPr>
      <dsp:spPr>
        <a:xfrm>
          <a:off x="2625284" y="652439"/>
          <a:ext cx="2911425" cy="11645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t>Real-Time Processing</a:t>
          </a:r>
        </a:p>
      </dsp:txBody>
      <dsp:txXfrm>
        <a:off x="3207569" y="652439"/>
        <a:ext cx="1746855" cy="1164570"/>
      </dsp:txXfrm>
    </dsp:sp>
    <dsp:sp modelId="{4C9D3060-A039-40C6-B138-21DB2AAE9926}">
      <dsp:nvSpPr>
        <dsp:cNvPr id="0" name=""/>
        <dsp:cNvSpPr/>
      </dsp:nvSpPr>
      <dsp:spPr>
        <a:xfrm>
          <a:off x="5245566" y="652439"/>
          <a:ext cx="2911425" cy="11645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t>Supervised</a:t>
          </a:r>
          <a:br>
            <a:rPr lang="en-US" sz="2600" kern="1200" dirty="0"/>
          </a:br>
          <a:r>
            <a:rPr lang="en-US" sz="2600" kern="1200" dirty="0"/>
            <a:t>Machine</a:t>
          </a:r>
          <a:br>
            <a:rPr lang="en-US" sz="2600" kern="1200" dirty="0"/>
          </a:br>
          <a:r>
            <a:rPr lang="en-US" sz="2600" kern="1200" dirty="0"/>
            <a:t>Learning</a:t>
          </a:r>
        </a:p>
      </dsp:txBody>
      <dsp:txXfrm>
        <a:off x="5827851" y="652439"/>
        <a:ext cx="1746855" cy="1164570"/>
      </dsp:txXfrm>
    </dsp:sp>
    <dsp:sp modelId="{FFB3774F-826C-4E4E-8EE9-2D746636A0B6}">
      <dsp:nvSpPr>
        <dsp:cNvPr id="0" name=""/>
        <dsp:cNvSpPr/>
      </dsp:nvSpPr>
      <dsp:spPr>
        <a:xfrm>
          <a:off x="7865849" y="652439"/>
          <a:ext cx="2911425" cy="11645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t>Actionable Reporting</a:t>
          </a:r>
        </a:p>
      </dsp:txBody>
      <dsp:txXfrm>
        <a:off x="8448134" y="652439"/>
        <a:ext cx="1746855" cy="11645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B821B5-08A4-4D79-AE6D-A21FC469944C}"/>
              </a:ext>
            </a:extLst>
          </p:cNvPr>
          <p:cNvSpPr>
            <a:spLocks noGrp="1"/>
          </p:cNvSpPr>
          <p:nvPr>
            <p:ph type="hdr" sz="quarter"/>
          </p:nvPr>
        </p:nvSpPr>
        <p:spPr>
          <a:xfrm>
            <a:off x="1" y="0"/>
            <a:ext cx="3038258" cy="465292"/>
          </a:xfrm>
          <a:prstGeom prst="rect">
            <a:avLst/>
          </a:prstGeom>
        </p:spPr>
        <p:txBody>
          <a:bodyPr vert="horz" lIns="90416" tIns="45208" rIns="90416" bIns="45208" rtlCol="0"/>
          <a:lstStyle>
            <a:lvl1pPr algn="l">
              <a:defRPr sz="1200"/>
            </a:lvl1pPr>
          </a:lstStyle>
          <a:p>
            <a:endParaRPr lang="en-US"/>
          </a:p>
        </p:txBody>
      </p:sp>
      <p:sp>
        <p:nvSpPr>
          <p:cNvPr id="3" name="Date Placeholder 2">
            <a:extLst>
              <a:ext uri="{FF2B5EF4-FFF2-40B4-BE49-F238E27FC236}">
                <a16:creationId xmlns:a16="http://schemas.microsoft.com/office/drawing/2014/main" id="{557BAD2D-EE41-43BC-87C7-EDB2235947AD}"/>
              </a:ext>
            </a:extLst>
          </p:cNvPr>
          <p:cNvSpPr>
            <a:spLocks noGrp="1"/>
          </p:cNvSpPr>
          <p:nvPr>
            <p:ph type="dt" sz="quarter" idx="1"/>
          </p:nvPr>
        </p:nvSpPr>
        <p:spPr>
          <a:xfrm>
            <a:off x="3970576" y="0"/>
            <a:ext cx="3038258" cy="465292"/>
          </a:xfrm>
          <a:prstGeom prst="rect">
            <a:avLst/>
          </a:prstGeom>
        </p:spPr>
        <p:txBody>
          <a:bodyPr vert="horz" lIns="90416" tIns="45208" rIns="90416" bIns="45208" rtlCol="0"/>
          <a:lstStyle>
            <a:lvl1pPr algn="r">
              <a:defRPr sz="1200"/>
            </a:lvl1pPr>
          </a:lstStyle>
          <a:p>
            <a:fld id="{C8C1F061-1848-4FD3-9A5C-78C691DDB53A}" type="datetimeFigureOut">
              <a:rPr lang="en-US" smtClean="0"/>
              <a:t>03/16/2019</a:t>
            </a:fld>
            <a:endParaRPr lang="en-US"/>
          </a:p>
        </p:txBody>
      </p:sp>
      <p:sp>
        <p:nvSpPr>
          <p:cNvPr id="4" name="Footer Placeholder 3">
            <a:extLst>
              <a:ext uri="{FF2B5EF4-FFF2-40B4-BE49-F238E27FC236}">
                <a16:creationId xmlns:a16="http://schemas.microsoft.com/office/drawing/2014/main" id="{9ABC1196-2C9E-432C-B689-7E78DB864D2A}"/>
              </a:ext>
            </a:extLst>
          </p:cNvPr>
          <p:cNvSpPr>
            <a:spLocks noGrp="1"/>
          </p:cNvSpPr>
          <p:nvPr>
            <p:ph type="ftr" sz="quarter" idx="2"/>
          </p:nvPr>
        </p:nvSpPr>
        <p:spPr>
          <a:xfrm>
            <a:off x="1" y="8831108"/>
            <a:ext cx="3038258" cy="465292"/>
          </a:xfrm>
          <a:prstGeom prst="rect">
            <a:avLst/>
          </a:prstGeom>
        </p:spPr>
        <p:txBody>
          <a:bodyPr vert="horz" lIns="90416" tIns="45208" rIns="90416" bIns="45208"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7F00C1-1E52-4385-AE75-BA319A979AF3}"/>
              </a:ext>
            </a:extLst>
          </p:cNvPr>
          <p:cNvSpPr>
            <a:spLocks noGrp="1"/>
          </p:cNvSpPr>
          <p:nvPr>
            <p:ph type="sldNum" sz="quarter" idx="3"/>
          </p:nvPr>
        </p:nvSpPr>
        <p:spPr>
          <a:xfrm>
            <a:off x="3970576" y="8831108"/>
            <a:ext cx="3038258" cy="465292"/>
          </a:xfrm>
          <a:prstGeom prst="rect">
            <a:avLst/>
          </a:prstGeom>
        </p:spPr>
        <p:txBody>
          <a:bodyPr vert="horz" lIns="90416" tIns="45208" rIns="90416" bIns="45208" rtlCol="0" anchor="b"/>
          <a:lstStyle>
            <a:lvl1pPr algn="r">
              <a:defRPr sz="1200"/>
            </a:lvl1pPr>
          </a:lstStyle>
          <a:p>
            <a:fld id="{EBE2A0D5-DBF4-43BE-AAFC-7BBCC010F3E3}" type="slidenum">
              <a:rPr lang="en-US" smtClean="0"/>
              <a:t>‹#›</a:t>
            </a:fld>
            <a:endParaRPr lang="en-US"/>
          </a:p>
        </p:txBody>
      </p:sp>
    </p:spTree>
    <p:extLst>
      <p:ext uri="{BB962C8B-B14F-4D97-AF65-F5344CB8AC3E}">
        <p14:creationId xmlns:p14="http://schemas.microsoft.com/office/powerpoint/2010/main" val="377064732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4" tIns="46586" rIns="93174" bIns="46586"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4" tIns="46586" rIns="93174" bIns="46586" rtlCol="0"/>
          <a:lstStyle>
            <a:lvl1pPr algn="r">
              <a:defRPr sz="1200"/>
            </a:lvl1pPr>
          </a:lstStyle>
          <a:p>
            <a:fld id="{50023261-4B9E-435D-9DF3-0118F6C79CAE}" type="datetimeFigureOut">
              <a:rPr lang="en-US" smtClean="0"/>
              <a:t>03/16/2019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4" tIns="46586" rIns="93174" bIns="46586" rtlCol="0" anchor="ctr"/>
          <a:lstStyle/>
          <a:p>
            <a:endParaRPr lang="en-US" dirty="0"/>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3174" tIns="46586" rIns="93174" bIns="4658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4" tIns="46586" rIns="93174" bIns="4658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4" tIns="46586" rIns="93174" bIns="46586" rtlCol="0" anchor="b"/>
          <a:lstStyle>
            <a:lvl1pPr algn="r">
              <a:defRPr sz="1200"/>
            </a:lvl1pPr>
          </a:lstStyle>
          <a:p>
            <a:fld id="{4EA348DF-174A-448C-A9CC-67F720816A18}" type="slidenum">
              <a:rPr lang="en-US" smtClean="0"/>
              <a:t>‹#›</a:t>
            </a:fld>
            <a:endParaRPr lang="en-US" dirty="0"/>
          </a:p>
        </p:txBody>
      </p:sp>
    </p:spTree>
    <p:extLst>
      <p:ext uri="{BB962C8B-B14F-4D97-AF65-F5344CB8AC3E}">
        <p14:creationId xmlns:p14="http://schemas.microsoft.com/office/powerpoint/2010/main" val="3434554634"/>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providing us the opportunity to present our project to you today.  We’re “ET’s NU Analytics Geeks, Team 206” from National University, and we’re here to discuss our Smart City Improvements for Environmental Health. A day before this Hackathon first met, BBC World News reported on new research identifying air quality hazards at schools resulting from parents’ idling their vehicles in the morning and afternoon.  In addition to causing respiratory issues, research has linked learning difficulties directly to air quality.  This was the start of our project idea to leverage big data to make schools smarter by providing app that would leverage predictive analytics to statistically determine when air quality levels may be unsafe for school children to be outside.  What we found, however, was there is simply not enough finite air quality collected in San Diego to make meaningful, location, predictions.</a:t>
            </a:r>
          </a:p>
          <a:p>
            <a:endParaRPr lang="en-US" dirty="0"/>
          </a:p>
          <a:p>
            <a:r>
              <a:rPr lang="en-US" dirty="0"/>
              <a:t>The most innovative products on the market today, from restaurants to consumer goods, are providing complete market chain information, but we have no data to learn about the air we breathe.</a:t>
            </a:r>
          </a:p>
        </p:txBody>
      </p:sp>
      <p:sp>
        <p:nvSpPr>
          <p:cNvPr id="4" name="Footer Placeholder 3">
            <a:extLst>
              <a:ext uri="{FF2B5EF4-FFF2-40B4-BE49-F238E27FC236}">
                <a16:creationId xmlns:a16="http://schemas.microsoft.com/office/drawing/2014/main" id="{FB433F24-FACF-41BD-B78C-6277A9BEEAF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472466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perspective, there is a public K-12 school every 5.7 square miles in San Diego County, but the EPA has air quality monitors only every 710 square miles.</a:t>
            </a:r>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79084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265059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spare parts that retailed for about $60, we built this Wi-Fi-enabled device based upon the Adafruit Environmental Monitor.  It reads multiple environmental data points every five seconds to determine indoor/outdoor air quality, and uploads that information to the Adafruit IO server.  An optimized device such as this will be inexpensive to produce, massively scalable across the City and County of San Diego, and is readily </a:t>
            </a:r>
            <a:r>
              <a:rPr lang="en-US"/>
              <a:t>deployable </a:t>
            </a:r>
            <a:r>
              <a:rPr lang="en-US" i="1"/>
              <a:t>en </a:t>
            </a:r>
            <a:r>
              <a:rPr lang="en-US" i="1" dirty="0"/>
              <a:t>masse</a:t>
            </a:r>
            <a:r>
              <a:rPr lang="en-US" dirty="0"/>
              <a:t>.  This is not a high-precision device such as </a:t>
            </a:r>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26104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has statistically significant model through ozone and PM2.5 only, so additional monitoring is </a:t>
            </a:r>
            <a:r>
              <a:rPr lang="en-US"/>
              <a:t>not beneficial.</a:t>
            </a:r>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010999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together on technical project in big data environment</a:t>
            </a:r>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7424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934F-58C9-4D31-8E50-756752D41EC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A473A97B-D77C-4948-9213-4AD15F1F8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D7CD74F8-4715-4A59-A314-73006B6054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7533B5-9A90-4FB2-A4A2-E1DF2B8AE9DB}"/>
              </a:ext>
            </a:extLst>
          </p:cNvPr>
          <p:cNvSpPr>
            <a:spLocks noGrp="1"/>
          </p:cNvSpPr>
          <p:nvPr>
            <p:ph type="sldNum" sz="quarter" idx="12"/>
          </p:nvPr>
        </p:nvSpPr>
        <p:spPr/>
        <p:txBody>
          <a:bodyPr/>
          <a:lstStyle/>
          <a:p>
            <a:fld id="{0A9A232E-8AC0-4BA8-98C6-476561B11759}" type="slidenum">
              <a:rPr lang="en-US" smtClean="0"/>
              <a:t>‹#›</a:t>
            </a:fld>
            <a:endParaRPr lang="en-US" dirty="0"/>
          </a:p>
        </p:txBody>
      </p:sp>
    </p:spTree>
    <p:extLst>
      <p:ext uri="{BB962C8B-B14F-4D97-AF65-F5344CB8AC3E}">
        <p14:creationId xmlns:p14="http://schemas.microsoft.com/office/powerpoint/2010/main" val="322631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18B5-1255-4FFE-AB60-1AF88321A1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0380E4-A27D-42F1-8B25-7C6B3D59183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A53D18-2F71-4ACA-A2A8-C21B902E1F1C}"/>
              </a:ext>
            </a:extLst>
          </p:cNvPr>
          <p:cNvSpPr>
            <a:spLocks noGrp="1"/>
          </p:cNvSpPr>
          <p:nvPr>
            <p:ph type="dt" sz="half" idx="10"/>
          </p:nvPr>
        </p:nvSpPr>
        <p:spPr>
          <a:xfrm>
            <a:off x="365760" y="6356350"/>
            <a:ext cx="2743200" cy="365125"/>
          </a:xfrm>
          <a:prstGeom prst="rect">
            <a:avLst/>
          </a:prstGeom>
        </p:spPr>
        <p:txBody>
          <a:bodyPr/>
          <a:lstStyle/>
          <a:p>
            <a:fld id="{E23B55CA-04B7-4C4D-A07F-FF9E5D1EE26B}" type="datetime1">
              <a:rPr lang="en-US" smtClean="0"/>
              <a:t>03/16/2019</a:t>
            </a:fld>
            <a:endParaRPr lang="en-US" dirty="0"/>
          </a:p>
        </p:txBody>
      </p:sp>
      <p:sp>
        <p:nvSpPr>
          <p:cNvPr id="5" name="Footer Placeholder 4">
            <a:extLst>
              <a:ext uri="{FF2B5EF4-FFF2-40B4-BE49-F238E27FC236}">
                <a16:creationId xmlns:a16="http://schemas.microsoft.com/office/drawing/2014/main" id="{C5B71A0C-3E31-4F97-8EA0-1E6020EE9D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4D6064-BCA1-41E7-AD0E-8D22A9F86377}"/>
              </a:ext>
            </a:extLst>
          </p:cNvPr>
          <p:cNvSpPr>
            <a:spLocks noGrp="1"/>
          </p:cNvSpPr>
          <p:nvPr>
            <p:ph type="sldNum" sz="quarter" idx="12"/>
          </p:nvPr>
        </p:nvSpPr>
        <p:spPr/>
        <p:txBody>
          <a:bodyPr/>
          <a:lstStyle/>
          <a:p>
            <a:fld id="{0A9A232E-8AC0-4BA8-98C6-476561B11759}" type="slidenum">
              <a:rPr lang="en-US" smtClean="0"/>
              <a:t>‹#›</a:t>
            </a:fld>
            <a:endParaRPr lang="en-US" dirty="0"/>
          </a:p>
        </p:txBody>
      </p:sp>
    </p:spTree>
    <p:extLst>
      <p:ext uri="{BB962C8B-B14F-4D97-AF65-F5344CB8AC3E}">
        <p14:creationId xmlns:p14="http://schemas.microsoft.com/office/powerpoint/2010/main" val="927922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8C64E9-D2BB-4307-B340-D772A0BE9F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A560FC-90DE-48B8-AEA6-99D5B54E8E8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610FD7-7231-4FF4-8731-9048008D303E}"/>
              </a:ext>
            </a:extLst>
          </p:cNvPr>
          <p:cNvSpPr>
            <a:spLocks noGrp="1"/>
          </p:cNvSpPr>
          <p:nvPr>
            <p:ph type="dt" sz="half" idx="10"/>
          </p:nvPr>
        </p:nvSpPr>
        <p:spPr>
          <a:xfrm>
            <a:off x="365760" y="6356350"/>
            <a:ext cx="2743200" cy="365125"/>
          </a:xfrm>
          <a:prstGeom prst="rect">
            <a:avLst/>
          </a:prstGeom>
        </p:spPr>
        <p:txBody>
          <a:bodyPr/>
          <a:lstStyle/>
          <a:p>
            <a:fld id="{5AC078B2-3DBF-4870-BA31-DA3EABB56FAF}" type="datetime1">
              <a:rPr lang="en-US" smtClean="0"/>
              <a:t>03/16/2019</a:t>
            </a:fld>
            <a:endParaRPr lang="en-US" dirty="0"/>
          </a:p>
        </p:txBody>
      </p:sp>
      <p:sp>
        <p:nvSpPr>
          <p:cNvPr id="5" name="Footer Placeholder 4">
            <a:extLst>
              <a:ext uri="{FF2B5EF4-FFF2-40B4-BE49-F238E27FC236}">
                <a16:creationId xmlns:a16="http://schemas.microsoft.com/office/drawing/2014/main" id="{ABAA2B86-26EE-45DC-BE34-49138E4C06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737D24-F58B-4EA8-B0C5-5CB453EEB936}"/>
              </a:ext>
            </a:extLst>
          </p:cNvPr>
          <p:cNvSpPr>
            <a:spLocks noGrp="1"/>
          </p:cNvSpPr>
          <p:nvPr>
            <p:ph type="sldNum" sz="quarter" idx="12"/>
          </p:nvPr>
        </p:nvSpPr>
        <p:spPr/>
        <p:txBody>
          <a:bodyPr/>
          <a:lstStyle/>
          <a:p>
            <a:fld id="{0A9A232E-8AC0-4BA8-98C6-476561B11759}" type="slidenum">
              <a:rPr lang="en-US" smtClean="0"/>
              <a:t>‹#›</a:t>
            </a:fld>
            <a:endParaRPr lang="en-US" dirty="0"/>
          </a:p>
        </p:txBody>
      </p:sp>
    </p:spTree>
    <p:extLst>
      <p:ext uri="{BB962C8B-B14F-4D97-AF65-F5344CB8AC3E}">
        <p14:creationId xmlns:p14="http://schemas.microsoft.com/office/powerpoint/2010/main" val="3295762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91062-430B-4B8B-A9E7-DFA29781E7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C72A81-AEE3-4957-AA68-0F8BC6469E91}"/>
              </a:ext>
            </a:extLst>
          </p:cNvPr>
          <p:cNvSpPr>
            <a:spLocks noGrp="1"/>
          </p:cNvSpPr>
          <p:nvPr>
            <p:ph type="dt" sz="half" idx="10"/>
          </p:nvPr>
        </p:nvSpPr>
        <p:spPr>
          <a:xfrm>
            <a:off x="838200" y="6356350"/>
            <a:ext cx="2743200" cy="365125"/>
          </a:xfrm>
          <a:prstGeom prst="rect">
            <a:avLst/>
          </a:prstGeom>
        </p:spPr>
        <p:txBody>
          <a:bodyPr/>
          <a:lstStyle/>
          <a:p>
            <a:fld id="{A78CF7F5-CB1C-4B52-91CC-11D19180F863}" type="datetime1">
              <a:rPr lang="en-US" smtClean="0"/>
              <a:t>03/16/2019</a:t>
            </a:fld>
            <a:endParaRPr lang="en-US" dirty="0"/>
          </a:p>
        </p:txBody>
      </p:sp>
      <p:sp>
        <p:nvSpPr>
          <p:cNvPr id="4" name="Footer Placeholder 3">
            <a:extLst>
              <a:ext uri="{FF2B5EF4-FFF2-40B4-BE49-F238E27FC236}">
                <a16:creationId xmlns:a16="http://schemas.microsoft.com/office/drawing/2014/main" id="{A7A3F03B-ADBC-43BE-8815-81FA388F531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71EA894C-D859-4F41-8656-0468917DEEFC}"/>
              </a:ext>
            </a:extLst>
          </p:cNvPr>
          <p:cNvSpPr>
            <a:spLocks noGrp="1"/>
          </p:cNvSpPr>
          <p:nvPr>
            <p:ph type="sldNum" sz="quarter" idx="12"/>
          </p:nvPr>
        </p:nvSpPr>
        <p:spPr>
          <a:xfrm>
            <a:off x="8610600" y="6356350"/>
            <a:ext cx="2743200" cy="365125"/>
          </a:xfrm>
          <a:prstGeom prst="rect">
            <a:avLst/>
          </a:prstGeom>
        </p:spPr>
        <p:txBody>
          <a:bodyPr/>
          <a:lstStyle/>
          <a:p>
            <a:fld id="{65DB8D15-4143-450B-A0B4-E63BD2D2F72B}" type="slidenum">
              <a:rPr lang="en-US" smtClean="0"/>
              <a:t>‹#›</a:t>
            </a:fld>
            <a:endParaRPr lang="en-US" dirty="0"/>
          </a:p>
        </p:txBody>
      </p:sp>
    </p:spTree>
    <p:extLst>
      <p:ext uri="{BB962C8B-B14F-4D97-AF65-F5344CB8AC3E}">
        <p14:creationId xmlns:p14="http://schemas.microsoft.com/office/powerpoint/2010/main" val="1589702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FE3B-88FF-4568-8095-FA56EC50AA34}"/>
              </a:ext>
            </a:extLst>
          </p:cNvPr>
          <p:cNvSpPr>
            <a:spLocks noGrp="1"/>
          </p:cNvSpPr>
          <p:nvPr>
            <p:ph type="title"/>
          </p:nvPr>
        </p:nvSpPr>
        <p:spPr>
          <a:solidFill>
            <a:srgbClr val="C5B783"/>
          </a:solidFill>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5A0D4F7-DEA9-49D4-8F8A-C076D790F56D}"/>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A659985-9CBA-47B8-9FB2-BBBDA40A92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71CA8E-AFF1-4976-89C4-4DB281D60F27}"/>
              </a:ext>
            </a:extLst>
          </p:cNvPr>
          <p:cNvSpPr>
            <a:spLocks noGrp="1"/>
          </p:cNvSpPr>
          <p:nvPr>
            <p:ph type="sldNum" sz="quarter" idx="12"/>
          </p:nvPr>
        </p:nvSpPr>
        <p:spPr/>
        <p:txBody>
          <a:bodyPr/>
          <a:lstStyle/>
          <a:p>
            <a:fld id="{0A9A232E-8AC0-4BA8-98C6-476561B11759}" type="slidenum">
              <a:rPr lang="en-US" smtClean="0"/>
              <a:t>‹#›</a:t>
            </a:fld>
            <a:endParaRPr lang="en-US" dirty="0"/>
          </a:p>
        </p:txBody>
      </p:sp>
    </p:spTree>
    <p:extLst>
      <p:ext uri="{BB962C8B-B14F-4D97-AF65-F5344CB8AC3E}">
        <p14:creationId xmlns:p14="http://schemas.microsoft.com/office/powerpoint/2010/main" val="320837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B856-1BCA-4122-9EBD-BF646807CC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491896-2E61-4D52-8DB5-7F7837ED16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02B89B63-292A-4863-A067-735073D0BB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082FA1-5412-469F-9233-7F6285402AD4}"/>
              </a:ext>
            </a:extLst>
          </p:cNvPr>
          <p:cNvSpPr>
            <a:spLocks noGrp="1"/>
          </p:cNvSpPr>
          <p:nvPr>
            <p:ph type="sldNum" sz="quarter" idx="12"/>
          </p:nvPr>
        </p:nvSpPr>
        <p:spPr/>
        <p:txBody>
          <a:bodyPr/>
          <a:lstStyle/>
          <a:p>
            <a:fld id="{0A9A232E-8AC0-4BA8-98C6-476561B11759}" type="slidenum">
              <a:rPr lang="en-US" smtClean="0"/>
              <a:t>‹#›</a:t>
            </a:fld>
            <a:endParaRPr lang="en-US" dirty="0"/>
          </a:p>
        </p:txBody>
      </p:sp>
    </p:spTree>
    <p:extLst>
      <p:ext uri="{BB962C8B-B14F-4D97-AF65-F5344CB8AC3E}">
        <p14:creationId xmlns:p14="http://schemas.microsoft.com/office/powerpoint/2010/main" val="2906729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39258-A71C-4E75-A022-4CC52F5B2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A17877-976B-4781-BCA0-124EAB3AF57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55AE42-4AB0-4E71-BA38-FD79E64E2F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61D5FDE-11C6-4D12-9945-3A618A184D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456A04-8C6F-44F5-9DD0-7EB8F9FB8D46}"/>
              </a:ext>
            </a:extLst>
          </p:cNvPr>
          <p:cNvSpPr>
            <a:spLocks noGrp="1"/>
          </p:cNvSpPr>
          <p:nvPr>
            <p:ph type="sldNum" sz="quarter" idx="12"/>
          </p:nvPr>
        </p:nvSpPr>
        <p:spPr/>
        <p:txBody>
          <a:bodyPr/>
          <a:lstStyle/>
          <a:p>
            <a:fld id="{0A9A232E-8AC0-4BA8-98C6-476561B11759}" type="slidenum">
              <a:rPr lang="en-US" smtClean="0"/>
              <a:t>‹#›</a:t>
            </a:fld>
            <a:endParaRPr lang="en-US" dirty="0"/>
          </a:p>
        </p:txBody>
      </p:sp>
    </p:spTree>
    <p:extLst>
      <p:ext uri="{BB962C8B-B14F-4D97-AF65-F5344CB8AC3E}">
        <p14:creationId xmlns:p14="http://schemas.microsoft.com/office/powerpoint/2010/main" val="4156680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2451-9C00-4CE9-A88C-48F3CF30ED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8624E9-8D28-4541-B987-9FA3BAA655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D6ACBC-8BD6-464C-B5E6-9C7D24EA9B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FD8C14-77F4-424F-A966-F142E8FA3D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AE1E02-8BE4-4E27-85D7-2B3A799F314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94A27EDB-E4B0-474E-905B-5CEE1CBDAED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628DE34-A483-44E1-9C13-D715969D6B4C}"/>
              </a:ext>
            </a:extLst>
          </p:cNvPr>
          <p:cNvSpPr>
            <a:spLocks noGrp="1"/>
          </p:cNvSpPr>
          <p:nvPr>
            <p:ph type="sldNum" sz="quarter" idx="12"/>
          </p:nvPr>
        </p:nvSpPr>
        <p:spPr/>
        <p:txBody>
          <a:bodyPr/>
          <a:lstStyle/>
          <a:p>
            <a:fld id="{0A9A232E-8AC0-4BA8-98C6-476561B11759}" type="slidenum">
              <a:rPr lang="en-US" smtClean="0"/>
              <a:t>‹#›</a:t>
            </a:fld>
            <a:endParaRPr lang="en-US" dirty="0"/>
          </a:p>
        </p:txBody>
      </p:sp>
    </p:spTree>
    <p:extLst>
      <p:ext uri="{BB962C8B-B14F-4D97-AF65-F5344CB8AC3E}">
        <p14:creationId xmlns:p14="http://schemas.microsoft.com/office/powerpoint/2010/main" val="51131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2E114-7E82-42A3-915C-FD56096B5CC4}"/>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30818F5-B986-4984-879F-239CE01F97A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997953E-2EA9-4DED-8593-BB01F70CA438}"/>
              </a:ext>
            </a:extLst>
          </p:cNvPr>
          <p:cNvSpPr>
            <a:spLocks noGrp="1"/>
          </p:cNvSpPr>
          <p:nvPr>
            <p:ph type="sldNum" sz="quarter" idx="12"/>
          </p:nvPr>
        </p:nvSpPr>
        <p:spPr/>
        <p:txBody>
          <a:bodyPr/>
          <a:lstStyle/>
          <a:p>
            <a:fld id="{0A9A232E-8AC0-4BA8-98C6-476561B11759}" type="slidenum">
              <a:rPr lang="en-US" smtClean="0"/>
              <a:t>‹#›</a:t>
            </a:fld>
            <a:endParaRPr lang="en-US" dirty="0"/>
          </a:p>
        </p:txBody>
      </p:sp>
    </p:spTree>
    <p:extLst>
      <p:ext uri="{BB962C8B-B14F-4D97-AF65-F5344CB8AC3E}">
        <p14:creationId xmlns:p14="http://schemas.microsoft.com/office/powerpoint/2010/main" val="1714184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3F2D30-3F90-44A9-8089-E55D1CD96FFB}"/>
              </a:ext>
            </a:extLst>
          </p:cNvPr>
          <p:cNvSpPr>
            <a:spLocks noGrp="1"/>
          </p:cNvSpPr>
          <p:nvPr>
            <p:ph type="dt" sz="half" idx="10"/>
          </p:nvPr>
        </p:nvSpPr>
        <p:spPr>
          <a:xfrm>
            <a:off x="365760" y="6356350"/>
            <a:ext cx="2743200" cy="365125"/>
          </a:xfrm>
          <a:prstGeom prst="rect">
            <a:avLst/>
          </a:prstGeom>
        </p:spPr>
        <p:txBody>
          <a:bodyPr/>
          <a:lstStyle/>
          <a:p>
            <a:fld id="{7FF2A383-3D7C-47BE-A9FF-F80E0108744D}" type="datetime1">
              <a:rPr lang="en-US" smtClean="0"/>
              <a:t>03/16/2019</a:t>
            </a:fld>
            <a:endParaRPr lang="en-US" dirty="0"/>
          </a:p>
        </p:txBody>
      </p:sp>
      <p:sp>
        <p:nvSpPr>
          <p:cNvPr id="3" name="Footer Placeholder 2">
            <a:extLst>
              <a:ext uri="{FF2B5EF4-FFF2-40B4-BE49-F238E27FC236}">
                <a16:creationId xmlns:a16="http://schemas.microsoft.com/office/drawing/2014/main" id="{1DF9CDED-B9C7-45D6-9B0C-E6BE81CD434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E28138B-0863-4516-BA1C-2508DA1D81DE}"/>
              </a:ext>
            </a:extLst>
          </p:cNvPr>
          <p:cNvSpPr>
            <a:spLocks noGrp="1"/>
          </p:cNvSpPr>
          <p:nvPr>
            <p:ph type="sldNum" sz="quarter" idx="12"/>
          </p:nvPr>
        </p:nvSpPr>
        <p:spPr/>
        <p:txBody>
          <a:bodyPr/>
          <a:lstStyle/>
          <a:p>
            <a:fld id="{0A9A232E-8AC0-4BA8-98C6-476561B11759}" type="slidenum">
              <a:rPr lang="en-US" smtClean="0"/>
              <a:t>‹#›</a:t>
            </a:fld>
            <a:endParaRPr lang="en-US" dirty="0"/>
          </a:p>
        </p:txBody>
      </p:sp>
    </p:spTree>
    <p:extLst>
      <p:ext uri="{BB962C8B-B14F-4D97-AF65-F5344CB8AC3E}">
        <p14:creationId xmlns:p14="http://schemas.microsoft.com/office/powerpoint/2010/main" val="3879776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4465-639E-48EC-AFC5-2FB738E921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59B2FC-92F1-4DA9-BB74-9205EF454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AB3037-2F40-4929-A8C2-EF1D0CAD7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A6C4CE-5F1B-466B-9A07-9A373599A20D}"/>
              </a:ext>
            </a:extLst>
          </p:cNvPr>
          <p:cNvSpPr>
            <a:spLocks noGrp="1"/>
          </p:cNvSpPr>
          <p:nvPr>
            <p:ph type="dt" sz="half" idx="10"/>
          </p:nvPr>
        </p:nvSpPr>
        <p:spPr>
          <a:xfrm>
            <a:off x="365760" y="6356350"/>
            <a:ext cx="2743200" cy="365125"/>
          </a:xfrm>
          <a:prstGeom prst="rect">
            <a:avLst/>
          </a:prstGeom>
        </p:spPr>
        <p:txBody>
          <a:bodyPr/>
          <a:lstStyle/>
          <a:p>
            <a:fld id="{848B17AA-842B-4AD8-828A-1D6BA9DEC3C3}" type="datetime1">
              <a:rPr lang="en-US" smtClean="0"/>
              <a:t>03/16/2019</a:t>
            </a:fld>
            <a:endParaRPr lang="en-US" dirty="0"/>
          </a:p>
        </p:txBody>
      </p:sp>
      <p:sp>
        <p:nvSpPr>
          <p:cNvPr id="6" name="Footer Placeholder 5">
            <a:extLst>
              <a:ext uri="{FF2B5EF4-FFF2-40B4-BE49-F238E27FC236}">
                <a16:creationId xmlns:a16="http://schemas.microsoft.com/office/drawing/2014/main" id="{641A3AA6-5956-4A41-A46E-9B2C78E99C9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0AAA9C-5CCA-41C6-BBBB-229AF55183EE}"/>
              </a:ext>
            </a:extLst>
          </p:cNvPr>
          <p:cNvSpPr>
            <a:spLocks noGrp="1"/>
          </p:cNvSpPr>
          <p:nvPr>
            <p:ph type="sldNum" sz="quarter" idx="12"/>
          </p:nvPr>
        </p:nvSpPr>
        <p:spPr/>
        <p:txBody>
          <a:bodyPr/>
          <a:lstStyle/>
          <a:p>
            <a:fld id="{0A9A232E-8AC0-4BA8-98C6-476561B11759}" type="slidenum">
              <a:rPr lang="en-US" smtClean="0"/>
              <a:t>‹#›</a:t>
            </a:fld>
            <a:endParaRPr lang="en-US" dirty="0"/>
          </a:p>
        </p:txBody>
      </p:sp>
    </p:spTree>
    <p:extLst>
      <p:ext uri="{BB962C8B-B14F-4D97-AF65-F5344CB8AC3E}">
        <p14:creationId xmlns:p14="http://schemas.microsoft.com/office/powerpoint/2010/main" val="3763841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1088-2776-403E-9F86-A6BFF398E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BEA27B-AF1F-41C8-9709-FAE1A08DAA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DD87530-3C3D-4F4F-8149-BF5B2AF20A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7BDEE0-F562-4244-9D4D-60B191D715AA}"/>
              </a:ext>
            </a:extLst>
          </p:cNvPr>
          <p:cNvSpPr>
            <a:spLocks noGrp="1"/>
          </p:cNvSpPr>
          <p:nvPr>
            <p:ph type="dt" sz="half" idx="10"/>
          </p:nvPr>
        </p:nvSpPr>
        <p:spPr>
          <a:xfrm>
            <a:off x="365760" y="6356350"/>
            <a:ext cx="2743200" cy="365125"/>
          </a:xfrm>
          <a:prstGeom prst="rect">
            <a:avLst/>
          </a:prstGeom>
        </p:spPr>
        <p:txBody>
          <a:bodyPr/>
          <a:lstStyle/>
          <a:p>
            <a:fld id="{110E3147-6B2B-4309-8547-D39D2CBE1A29}" type="datetime1">
              <a:rPr lang="en-US" smtClean="0"/>
              <a:t>03/16/2019</a:t>
            </a:fld>
            <a:endParaRPr lang="en-US" dirty="0"/>
          </a:p>
        </p:txBody>
      </p:sp>
      <p:sp>
        <p:nvSpPr>
          <p:cNvPr id="6" name="Footer Placeholder 5">
            <a:extLst>
              <a:ext uri="{FF2B5EF4-FFF2-40B4-BE49-F238E27FC236}">
                <a16:creationId xmlns:a16="http://schemas.microsoft.com/office/drawing/2014/main" id="{D5EE2C12-81B5-47C9-8260-435814F1CC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BBA1F5-6513-4F8A-B2D5-49F6181584DE}"/>
              </a:ext>
            </a:extLst>
          </p:cNvPr>
          <p:cNvSpPr>
            <a:spLocks noGrp="1"/>
          </p:cNvSpPr>
          <p:nvPr>
            <p:ph type="sldNum" sz="quarter" idx="12"/>
          </p:nvPr>
        </p:nvSpPr>
        <p:spPr/>
        <p:txBody>
          <a:bodyPr/>
          <a:lstStyle/>
          <a:p>
            <a:fld id="{0A9A232E-8AC0-4BA8-98C6-476561B11759}" type="slidenum">
              <a:rPr lang="en-US" smtClean="0"/>
              <a:t>‹#›</a:t>
            </a:fld>
            <a:endParaRPr lang="en-US" dirty="0"/>
          </a:p>
        </p:txBody>
      </p:sp>
    </p:spTree>
    <p:extLst>
      <p:ext uri="{BB962C8B-B14F-4D97-AF65-F5344CB8AC3E}">
        <p14:creationId xmlns:p14="http://schemas.microsoft.com/office/powerpoint/2010/main" val="385250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BA3D2F-2358-4034-AD2F-4C3B5A786C16}"/>
              </a:ext>
            </a:extLst>
          </p:cNvPr>
          <p:cNvSpPr/>
          <p:nvPr userDrawn="1"/>
        </p:nvSpPr>
        <p:spPr>
          <a:xfrm>
            <a:off x="0" y="365760"/>
            <a:ext cx="12192000" cy="535531"/>
          </a:xfrm>
          <a:prstGeom prst="rect">
            <a:avLst/>
          </a:prstGeom>
          <a:solidFill>
            <a:srgbClr val="C5B783"/>
          </a:solidFill>
          <a:ln w="28575">
            <a:solidFill>
              <a:srgbClr val="C5B7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E24EF58E-BB31-4CD6-B327-8F53EC1656D1}"/>
              </a:ext>
            </a:extLst>
          </p:cNvPr>
          <p:cNvSpPr>
            <a:spLocks noGrp="1"/>
          </p:cNvSpPr>
          <p:nvPr>
            <p:ph type="body" idx="1"/>
          </p:nvPr>
        </p:nvSpPr>
        <p:spPr>
          <a:xfrm>
            <a:off x="365760" y="1280160"/>
            <a:ext cx="11457431" cy="4939910"/>
          </a:xfrm>
          <a:prstGeom prst="rect">
            <a:avLst/>
          </a:prstGeom>
        </p:spPr>
        <p:txBody>
          <a:bodyPr vert="horz" lIns="91440" tIns="45720" rIns="91440" bIns="45720" rtlCol="0">
            <a:noAutofit/>
          </a:bodyPr>
          <a:lstStyle/>
          <a:p>
            <a:pPr lvl="0"/>
            <a:r>
              <a:rPr lang="en-US"/>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20C09F5-3AF2-48A0-B698-6241615BDF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400">
                <a:solidFill>
                  <a:srgbClr val="747678"/>
                </a:solidFill>
                <a:latin typeface="+mn-lt"/>
              </a:defRPr>
            </a:lvl1pPr>
          </a:lstStyle>
          <a:p>
            <a:endParaRPr lang="en-US" dirty="0"/>
          </a:p>
        </p:txBody>
      </p:sp>
      <p:sp>
        <p:nvSpPr>
          <p:cNvPr id="6" name="Slide Number Placeholder 5">
            <a:extLst>
              <a:ext uri="{FF2B5EF4-FFF2-40B4-BE49-F238E27FC236}">
                <a16:creationId xmlns:a16="http://schemas.microsoft.com/office/drawing/2014/main" id="{F7A9E9AE-C852-4A7C-BE14-34792E17A6B2}"/>
              </a:ext>
            </a:extLst>
          </p:cNvPr>
          <p:cNvSpPr>
            <a:spLocks noGrp="1"/>
          </p:cNvSpPr>
          <p:nvPr>
            <p:ph type="sldNum" sz="quarter" idx="4"/>
          </p:nvPr>
        </p:nvSpPr>
        <p:spPr>
          <a:xfrm>
            <a:off x="9068336" y="6356350"/>
            <a:ext cx="2743200" cy="365125"/>
          </a:xfrm>
          <a:prstGeom prst="rect">
            <a:avLst/>
          </a:prstGeom>
        </p:spPr>
        <p:txBody>
          <a:bodyPr vert="horz" lIns="91440" tIns="45720" rIns="91440" bIns="45720" rtlCol="0" anchor="ctr">
            <a:noAutofit/>
          </a:bodyPr>
          <a:lstStyle>
            <a:lvl1pPr algn="r">
              <a:defRPr sz="1400">
                <a:solidFill>
                  <a:srgbClr val="747678"/>
                </a:solidFill>
                <a:latin typeface="+mn-lt"/>
              </a:defRPr>
            </a:lvl1pPr>
          </a:lstStyle>
          <a:p>
            <a:fld id="{0A9A232E-8AC0-4BA8-98C6-476561B11759}" type="slidenum">
              <a:rPr lang="en-US" smtClean="0"/>
              <a:pPr/>
              <a:t>‹#›</a:t>
            </a:fld>
            <a:endParaRPr lang="en-US" dirty="0"/>
          </a:p>
        </p:txBody>
      </p:sp>
      <p:grpSp>
        <p:nvGrpSpPr>
          <p:cNvPr id="57" name="Group 56">
            <a:extLst>
              <a:ext uri="{FF2B5EF4-FFF2-40B4-BE49-F238E27FC236}">
                <a16:creationId xmlns:a16="http://schemas.microsoft.com/office/drawing/2014/main" id="{179B5F2D-0D58-4AE5-89D1-57CFE3E89433}"/>
              </a:ext>
            </a:extLst>
          </p:cNvPr>
          <p:cNvGrpSpPr/>
          <p:nvPr userDrawn="1"/>
        </p:nvGrpSpPr>
        <p:grpSpPr>
          <a:xfrm>
            <a:off x="0" y="6048602"/>
            <a:ext cx="12192000" cy="538722"/>
            <a:chOff x="0" y="5963443"/>
            <a:chExt cx="12192000" cy="538722"/>
          </a:xfrm>
          <a:effectLst>
            <a:outerShdw blurRad="50800" dist="38100" dir="2700000" algn="tl" rotWithShape="0">
              <a:prstClr val="black">
                <a:alpha val="40000"/>
              </a:prstClr>
            </a:outerShdw>
          </a:effectLst>
        </p:grpSpPr>
        <p:cxnSp>
          <p:nvCxnSpPr>
            <p:cNvPr id="9" name="Straight Connector 8">
              <a:extLst>
                <a:ext uri="{FF2B5EF4-FFF2-40B4-BE49-F238E27FC236}">
                  <a16:creationId xmlns:a16="http://schemas.microsoft.com/office/drawing/2014/main" id="{1B4E38FA-F5F2-4509-97C1-D03B1B441CD2}"/>
                </a:ext>
              </a:extLst>
            </p:cNvPr>
            <p:cNvCxnSpPr>
              <a:cxnSpLocks/>
            </p:cNvCxnSpPr>
            <p:nvPr userDrawn="1"/>
          </p:nvCxnSpPr>
          <p:spPr>
            <a:xfrm>
              <a:off x="0" y="6269062"/>
              <a:ext cx="10404475" cy="2403"/>
            </a:xfrm>
            <a:prstGeom prst="line">
              <a:avLst/>
            </a:prstGeom>
            <a:ln>
              <a:solidFill>
                <a:srgbClr val="A6192E"/>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D88430F-7CA4-4603-ADF1-1BEFA9D31065}"/>
                </a:ext>
              </a:extLst>
            </p:cNvPr>
            <p:cNvCxnSpPr/>
            <p:nvPr userDrawn="1"/>
          </p:nvCxnSpPr>
          <p:spPr>
            <a:xfrm>
              <a:off x="10439936" y="6176963"/>
              <a:ext cx="56614" cy="325202"/>
            </a:xfrm>
            <a:prstGeom prst="line">
              <a:avLst/>
            </a:prstGeom>
            <a:ln>
              <a:solidFill>
                <a:srgbClr val="A6192E"/>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C24376A-7AAA-4E0F-9A77-E8CD4E93BF6B}"/>
                </a:ext>
              </a:extLst>
            </p:cNvPr>
            <p:cNvCxnSpPr/>
            <p:nvPr userDrawn="1"/>
          </p:nvCxnSpPr>
          <p:spPr>
            <a:xfrm flipH="1">
              <a:off x="10498138" y="5963443"/>
              <a:ext cx="42862" cy="538722"/>
            </a:xfrm>
            <a:prstGeom prst="line">
              <a:avLst/>
            </a:prstGeom>
            <a:ln>
              <a:solidFill>
                <a:srgbClr val="A6192E"/>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5E276DF-84BC-4173-93D7-2464DE3E9361}"/>
                </a:ext>
              </a:extLst>
            </p:cNvPr>
            <p:cNvCxnSpPr/>
            <p:nvPr userDrawn="1"/>
          </p:nvCxnSpPr>
          <p:spPr>
            <a:xfrm>
              <a:off x="10541000" y="5963443"/>
              <a:ext cx="47625" cy="442120"/>
            </a:xfrm>
            <a:prstGeom prst="line">
              <a:avLst/>
            </a:prstGeom>
            <a:ln>
              <a:solidFill>
                <a:srgbClr val="A6192E"/>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D00C655-9AE9-4AD0-8828-7E84B9AE0782}"/>
                </a:ext>
              </a:extLst>
            </p:cNvPr>
            <p:cNvCxnSpPr/>
            <p:nvPr userDrawn="1"/>
          </p:nvCxnSpPr>
          <p:spPr>
            <a:xfrm flipV="1">
              <a:off x="10588625" y="6151563"/>
              <a:ext cx="36513" cy="254000"/>
            </a:xfrm>
            <a:prstGeom prst="line">
              <a:avLst/>
            </a:prstGeom>
            <a:ln>
              <a:solidFill>
                <a:srgbClr val="A6192E"/>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7743AAC-CC49-401C-A642-96CDEE6850D6}"/>
                </a:ext>
              </a:extLst>
            </p:cNvPr>
            <p:cNvCxnSpPr>
              <a:cxnSpLocks/>
            </p:cNvCxnSpPr>
            <p:nvPr userDrawn="1"/>
          </p:nvCxnSpPr>
          <p:spPr>
            <a:xfrm>
              <a:off x="10625138" y="6151563"/>
              <a:ext cx="47625" cy="110284"/>
            </a:xfrm>
            <a:prstGeom prst="line">
              <a:avLst/>
            </a:prstGeom>
            <a:ln>
              <a:solidFill>
                <a:srgbClr val="A6192E"/>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3D33FA6-BF5C-4A27-B070-FBC8E582C942}"/>
                </a:ext>
              </a:extLst>
            </p:cNvPr>
            <p:cNvCxnSpPr/>
            <p:nvPr userDrawn="1"/>
          </p:nvCxnSpPr>
          <p:spPr>
            <a:xfrm>
              <a:off x="10669588" y="6261847"/>
              <a:ext cx="1522412" cy="0"/>
            </a:xfrm>
            <a:prstGeom prst="line">
              <a:avLst/>
            </a:prstGeom>
            <a:ln>
              <a:solidFill>
                <a:srgbClr val="A6192E"/>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367432C-1569-4740-8C42-5AB3344E7661}"/>
                </a:ext>
              </a:extLst>
            </p:cNvPr>
            <p:cNvCxnSpPr>
              <a:cxnSpLocks/>
            </p:cNvCxnSpPr>
            <p:nvPr userDrawn="1"/>
          </p:nvCxnSpPr>
          <p:spPr>
            <a:xfrm flipV="1">
              <a:off x="10401817" y="6176966"/>
              <a:ext cx="38119" cy="92096"/>
            </a:xfrm>
            <a:prstGeom prst="line">
              <a:avLst/>
            </a:prstGeom>
            <a:ln>
              <a:solidFill>
                <a:srgbClr val="A6192E"/>
              </a:solidFill>
            </a:ln>
          </p:spPr>
          <p:style>
            <a:lnRef idx="2">
              <a:schemeClr val="accent1"/>
            </a:lnRef>
            <a:fillRef idx="0">
              <a:schemeClr val="accent1"/>
            </a:fillRef>
            <a:effectRef idx="1">
              <a:schemeClr val="accent1"/>
            </a:effectRef>
            <a:fontRef idx="minor">
              <a:schemeClr val="tx1"/>
            </a:fontRef>
          </p:style>
        </p:cxnSp>
      </p:grpSp>
      <p:cxnSp>
        <p:nvCxnSpPr>
          <p:cNvPr id="69" name="Straight Connector 68">
            <a:extLst>
              <a:ext uri="{FF2B5EF4-FFF2-40B4-BE49-F238E27FC236}">
                <a16:creationId xmlns:a16="http://schemas.microsoft.com/office/drawing/2014/main" id="{A36410F6-A7C8-497B-9463-B1FD39C7793B}"/>
              </a:ext>
            </a:extLst>
          </p:cNvPr>
          <p:cNvCxnSpPr>
            <a:cxnSpLocks/>
            <a:stCxn id="7" idx="1"/>
            <a:endCxn id="7" idx="3"/>
          </p:cNvCxnSpPr>
          <p:nvPr userDrawn="1"/>
        </p:nvCxnSpPr>
        <p:spPr>
          <a:xfrm>
            <a:off x="0" y="633526"/>
            <a:ext cx="12192000" cy="0"/>
          </a:xfrm>
          <a:prstGeom prst="line">
            <a:avLst/>
          </a:prstGeom>
          <a:ln>
            <a:solidFill>
              <a:srgbClr val="A6192E"/>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 name="Title Placeholder 1">
            <a:extLst>
              <a:ext uri="{FF2B5EF4-FFF2-40B4-BE49-F238E27FC236}">
                <a16:creationId xmlns:a16="http://schemas.microsoft.com/office/drawing/2014/main" id="{9F9E903F-F8A4-4A29-B951-066C921965AC}"/>
              </a:ext>
            </a:extLst>
          </p:cNvPr>
          <p:cNvSpPr>
            <a:spLocks noGrp="1"/>
          </p:cNvSpPr>
          <p:nvPr>
            <p:ph type="title"/>
          </p:nvPr>
        </p:nvSpPr>
        <p:spPr>
          <a:xfrm>
            <a:off x="365760" y="365760"/>
            <a:ext cx="11457432" cy="535531"/>
          </a:xfrm>
          <a:prstGeom prst="rect">
            <a:avLst/>
          </a:prstGeom>
          <a:solidFill>
            <a:srgbClr val="C5B783"/>
          </a:solidFill>
        </p:spPr>
        <p:txBody>
          <a:bodyPr vert="horz" lIns="91440" tIns="45720" rIns="91440" bIns="45720" rtlCol="0" anchor="ctr">
            <a:noAutofit/>
          </a:bodyPr>
          <a:lstStyle/>
          <a:p>
            <a:r>
              <a:rPr lang="en-US" dirty="0"/>
              <a:t>Click to edit Master title style</a:t>
            </a:r>
          </a:p>
        </p:txBody>
      </p:sp>
      <p:pic>
        <p:nvPicPr>
          <p:cNvPr id="8" name="Picture 7">
            <a:extLst>
              <a:ext uri="{FF2B5EF4-FFF2-40B4-BE49-F238E27FC236}">
                <a16:creationId xmlns:a16="http://schemas.microsoft.com/office/drawing/2014/main" id="{959E0BD0-45F3-481B-B86D-EF47394B6227}"/>
              </a:ext>
            </a:extLst>
          </p:cNvPr>
          <p:cNvPicPr>
            <a:picLocks noChangeAspect="1"/>
          </p:cNvPicPr>
          <p:nvPr userDrawn="1"/>
        </p:nvPicPr>
        <p:blipFill>
          <a:blip r:embed="rId13"/>
          <a:stretch>
            <a:fillRect/>
          </a:stretch>
        </p:blipFill>
        <p:spPr>
          <a:xfrm>
            <a:off x="380464" y="6448720"/>
            <a:ext cx="2429117" cy="304996"/>
          </a:xfrm>
          <a:prstGeom prst="rect">
            <a:avLst/>
          </a:prstGeom>
        </p:spPr>
      </p:pic>
    </p:spTree>
    <p:extLst>
      <p:ext uri="{BB962C8B-B14F-4D97-AF65-F5344CB8AC3E}">
        <p14:creationId xmlns:p14="http://schemas.microsoft.com/office/powerpoint/2010/main" val="2705519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3200" kern="1200">
          <a:ln>
            <a:noFill/>
          </a:ln>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D9596-346D-4A9B-850B-AA75503DCB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72597858"/>
      </p:ext>
    </p:extLst>
  </p:cSld>
  <p:clrMap bg1="dk1" tx1="lt1" bg2="dk2" tx2="lt2" accent1="accent1" accent2="accent2" accent3="accent3" accent4="accent4" accent5="accent5" accent6="accent6" hlink="hlink" folHlink="folHlink"/>
  <p:sldLayoutIdLst>
    <p:sldLayoutId id="2147483668"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3" Type="http://schemas.openxmlformats.org/officeDocument/2006/relationships/image" Target="../media/image14.jpeg"/><Relationship Id="rId18" Type="http://schemas.openxmlformats.org/officeDocument/2006/relationships/image" Target="../media/image19.png"/><Relationship Id="rId26" Type="http://schemas.openxmlformats.org/officeDocument/2006/relationships/image" Target="../media/image27.png"/><Relationship Id="rId21" Type="http://schemas.openxmlformats.org/officeDocument/2006/relationships/image" Target="../media/image22.svg"/><Relationship Id="rId34" Type="http://schemas.openxmlformats.org/officeDocument/2006/relationships/image" Target="../media/image35.png"/><Relationship Id="rId7" Type="http://schemas.openxmlformats.org/officeDocument/2006/relationships/diagramLayout" Target="../diagrams/layout1.xml"/><Relationship Id="rId12" Type="http://schemas.openxmlformats.org/officeDocument/2006/relationships/image" Target="../media/image13.jpe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34.svg"/><Relationship Id="rId38"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sv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2.jpe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svg"/><Relationship Id="rId5" Type="http://schemas.openxmlformats.org/officeDocument/2006/relationships/image" Target="../media/image11.jpeg"/><Relationship Id="rId15" Type="http://schemas.openxmlformats.org/officeDocument/2006/relationships/image" Target="../media/image16.png"/><Relationship Id="rId23" Type="http://schemas.openxmlformats.org/officeDocument/2006/relationships/image" Target="../media/image24.svg"/><Relationship Id="rId28" Type="http://schemas.openxmlformats.org/officeDocument/2006/relationships/image" Target="../media/image29.png"/><Relationship Id="rId36" Type="http://schemas.openxmlformats.org/officeDocument/2006/relationships/image" Target="../media/image37.png"/><Relationship Id="rId10" Type="http://schemas.microsoft.com/office/2007/relationships/diagramDrawing" Target="../diagrams/drawing1.xml"/><Relationship Id="rId19" Type="http://schemas.openxmlformats.org/officeDocument/2006/relationships/image" Target="../media/image20.jpeg"/><Relationship Id="rId31" Type="http://schemas.openxmlformats.org/officeDocument/2006/relationships/image" Target="../media/image32.svg"/><Relationship Id="rId4" Type="http://schemas.microsoft.com/office/2007/relationships/hdphoto" Target="../media/hdphoto1.wdp"/><Relationship Id="rId9" Type="http://schemas.openxmlformats.org/officeDocument/2006/relationships/diagramColors" Target="../diagrams/colors1.xml"/><Relationship Id="rId14" Type="http://schemas.openxmlformats.org/officeDocument/2006/relationships/image" Target="../media/image15.jpe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1.png"/><Relationship Id="rId35" Type="http://schemas.openxmlformats.org/officeDocument/2006/relationships/image" Target="../media/image36.svg"/><Relationship Id="rId8" Type="http://schemas.openxmlformats.org/officeDocument/2006/relationships/diagramQuickStyle" Target="../diagrams/quickStyle1.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43.png"/><Relationship Id="rId12"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2.png"/><Relationship Id="rId7"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48.png"/><Relationship Id="rId10" Type="http://schemas.openxmlformats.org/officeDocument/2006/relationships/image" Target="../media/image52.png"/><Relationship Id="rId4" Type="http://schemas.microsoft.com/office/2007/relationships/hdphoto" Target="../media/hdphoto1.wdp"/><Relationship Id="rId9" Type="http://schemas.openxmlformats.org/officeDocument/2006/relationships/image" Target="../media/image5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A view of a city&#10;&#10;Description generated with very high confidence">
            <a:extLst>
              <a:ext uri="{FF2B5EF4-FFF2-40B4-BE49-F238E27FC236}">
                <a16:creationId xmlns:a16="http://schemas.microsoft.com/office/drawing/2014/main" id="{A05CDF7F-142F-49FB-B274-968698D0E3C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38100" y="-55245"/>
            <a:ext cx="12280900" cy="7984490"/>
          </a:xfrm>
          <a:prstGeom prst="rect">
            <a:avLst/>
          </a:prstGeom>
        </p:spPr>
      </p:pic>
      <p:sp>
        <p:nvSpPr>
          <p:cNvPr id="8" name="Rectangle 7">
            <a:extLst>
              <a:ext uri="{FF2B5EF4-FFF2-40B4-BE49-F238E27FC236}">
                <a16:creationId xmlns:a16="http://schemas.microsoft.com/office/drawing/2014/main" id="{837B6487-40E5-4A57-A0F5-E2B14534D671}"/>
              </a:ext>
            </a:extLst>
          </p:cNvPr>
          <p:cNvSpPr/>
          <p:nvPr/>
        </p:nvSpPr>
        <p:spPr>
          <a:xfrm>
            <a:off x="-44451" y="257313"/>
            <a:ext cx="12287251" cy="1612900"/>
          </a:xfrm>
          <a:prstGeom prst="rect">
            <a:avLst/>
          </a:prstGeom>
          <a:gradFill flip="none" rotWithShape="1">
            <a:gsLst>
              <a:gs pos="0">
                <a:schemeClr val="tx1"/>
              </a:gs>
              <a:gs pos="77000">
                <a:srgbClr val="FFFFFF"/>
              </a:gs>
              <a:gs pos="100000">
                <a:schemeClr val="tx1">
                  <a:shade val="100000"/>
                  <a:satMod val="115000"/>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2">
            <a:extLst>
              <a:ext uri="{FF2B5EF4-FFF2-40B4-BE49-F238E27FC236}">
                <a16:creationId xmlns:a16="http://schemas.microsoft.com/office/drawing/2014/main" id="{BF4C5F4C-7789-4CC1-9656-98330B4B6BC0}"/>
              </a:ext>
            </a:extLst>
          </p:cNvPr>
          <p:cNvSpPr txBox="1">
            <a:spLocks/>
          </p:cNvSpPr>
          <p:nvPr/>
        </p:nvSpPr>
        <p:spPr>
          <a:xfrm>
            <a:off x="474992" y="4574305"/>
            <a:ext cx="11242015" cy="183037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Team 206: ET’s NU Analytics Geeks</a:t>
            </a:r>
          </a:p>
          <a:p>
            <a:r>
              <a:rPr lang="en-US" sz="2400" b="1" dirty="0"/>
              <a:t>National University Data Science &amp; Business Analytics</a:t>
            </a:r>
          </a:p>
          <a:p>
            <a:r>
              <a:rPr lang="en-US" sz="2400" b="1" dirty="0"/>
              <a:t>Bains, </a:t>
            </a:r>
            <a:r>
              <a:rPr lang="en-US" sz="2400" b="1" dirty="0" err="1"/>
              <a:t>Bala</a:t>
            </a:r>
            <a:r>
              <a:rPr lang="en-US" sz="2400" b="1" dirty="0"/>
              <a:t> </a:t>
            </a:r>
            <a:r>
              <a:rPr lang="en-US" sz="2400" b="1" dirty="0" err="1"/>
              <a:t>Lnu</a:t>
            </a:r>
            <a:r>
              <a:rPr lang="en-US" sz="2400" b="1" dirty="0"/>
              <a:t>, </a:t>
            </a:r>
            <a:r>
              <a:rPr lang="en-US" sz="2400" b="1" dirty="0" err="1"/>
              <a:t>Fayankinnu</a:t>
            </a:r>
            <a:r>
              <a:rPr lang="en-US" sz="2400" b="1"/>
              <a:t>, Gao</a:t>
            </a:r>
            <a:r>
              <a:rPr lang="en-US" sz="2400" b="1" dirty="0"/>
              <a:t>, Lena, Potluri, </a:t>
            </a:r>
            <a:r>
              <a:rPr lang="en-US" sz="2400" b="1" dirty="0" err="1"/>
              <a:t>Somkul</a:t>
            </a:r>
            <a:r>
              <a:rPr lang="en-US" sz="2400" b="1" dirty="0"/>
              <a:t>, &amp; Vanderbilt</a:t>
            </a:r>
          </a:p>
        </p:txBody>
      </p:sp>
      <p:pic>
        <p:nvPicPr>
          <p:cNvPr id="5" name="Picture 4">
            <a:extLst>
              <a:ext uri="{FF2B5EF4-FFF2-40B4-BE49-F238E27FC236}">
                <a16:creationId xmlns:a16="http://schemas.microsoft.com/office/drawing/2014/main" id="{927CDA41-6129-4792-9106-F923DFFCE84E}"/>
              </a:ext>
            </a:extLst>
          </p:cNvPr>
          <p:cNvPicPr>
            <a:picLocks noChangeAspect="1"/>
          </p:cNvPicPr>
          <p:nvPr/>
        </p:nvPicPr>
        <p:blipFill rotWithShape="1">
          <a:blip r:embed="rId5">
            <a:extLst>
              <a:ext uri="{28A0092B-C50C-407E-A947-70E740481C1C}">
                <a14:useLocalDpi xmlns:a14="http://schemas.microsoft.com/office/drawing/2010/main" val="0"/>
              </a:ext>
            </a:extLst>
          </a:blip>
          <a:srcRect r="54986"/>
          <a:stretch/>
        </p:blipFill>
        <p:spPr>
          <a:xfrm>
            <a:off x="155779" y="362723"/>
            <a:ext cx="1432396" cy="1402080"/>
          </a:xfrm>
          <a:prstGeom prst="rect">
            <a:avLst/>
          </a:prstGeom>
          <a:ln>
            <a:noFill/>
          </a:ln>
        </p:spPr>
      </p:pic>
      <p:sp>
        <p:nvSpPr>
          <p:cNvPr id="3" name="Title 2">
            <a:extLst>
              <a:ext uri="{FF2B5EF4-FFF2-40B4-BE49-F238E27FC236}">
                <a16:creationId xmlns:a16="http://schemas.microsoft.com/office/drawing/2014/main" id="{E8F6AE2A-9754-4B3C-BAD0-4AE896DDF4B0}"/>
              </a:ext>
            </a:extLst>
          </p:cNvPr>
          <p:cNvSpPr>
            <a:spLocks noGrp="1"/>
          </p:cNvSpPr>
          <p:nvPr>
            <p:ph type="title"/>
          </p:nvPr>
        </p:nvSpPr>
        <p:spPr>
          <a:xfrm>
            <a:off x="1688117" y="362723"/>
            <a:ext cx="10437621" cy="1376363"/>
          </a:xfrm>
        </p:spPr>
        <p:txBody>
          <a:bodyPr>
            <a:noAutofit/>
          </a:bodyPr>
          <a:lstStyle/>
          <a:p>
            <a:r>
              <a:rPr lang="en-US" sz="4000" b="1" dirty="0">
                <a:solidFill>
                  <a:schemeClr val="bg1"/>
                </a:solidFill>
              </a:rPr>
              <a:t>Smart City Improvements for Environmental Health in San Diego</a:t>
            </a:r>
          </a:p>
        </p:txBody>
      </p:sp>
    </p:spTree>
    <p:extLst>
      <p:ext uri="{BB962C8B-B14F-4D97-AF65-F5344CB8AC3E}">
        <p14:creationId xmlns:p14="http://schemas.microsoft.com/office/powerpoint/2010/main" val="1052715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F2FF-BF06-49E2-A886-0261782AC188}"/>
              </a:ext>
            </a:extLst>
          </p:cNvPr>
          <p:cNvSpPr>
            <a:spLocks noGrp="1"/>
          </p:cNvSpPr>
          <p:nvPr>
            <p:ph type="title"/>
          </p:nvPr>
        </p:nvSpPr>
        <p:spPr>
          <a:solidFill>
            <a:srgbClr val="C5B783"/>
          </a:solidFill>
        </p:spPr>
        <p:txBody>
          <a:bodyPr/>
          <a:lstStyle/>
          <a:p>
            <a:r>
              <a:rPr lang="en-US" dirty="0"/>
              <a:t>San Diego has Insufficient Air Quality Monitoring for Finite Analytics</a:t>
            </a:r>
          </a:p>
        </p:txBody>
      </p:sp>
      <p:sp>
        <p:nvSpPr>
          <p:cNvPr id="3" name="Content Placeholder 2">
            <a:extLst>
              <a:ext uri="{FF2B5EF4-FFF2-40B4-BE49-F238E27FC236}">
                <a16:creationId xmlns:a16="http://schemas.microsoft.com/office/drawing/2014/main" id="{0ED6F52F-0E33-414A-8DFA-2929A7F45A64}"/>
              </a:ext>
            </a:extLst>
          </p:cNvPr>
          <p:cNvSpPr>
            <a:spLocks noGrp="1"/>
          </p:cNvSpPr>
          <p:nvPr>
            <p:ph idx="1"/>
          </p:nvPr>
        </p:nvSpPr>
        <p:spPr>
          <a:xfrm>
            <a:off x="365760" y="5350212"/>
            <a:ext cx="6018829" cy="869857"/>
          </a:xfrm>
        </p:spPr>
        <p:txBody>
          <a:bodyPr>
            <a:noAutofit/>
          </a:bodyPr>
          <a:lstStyle/>
          <a:p>
            <a:pPr marL="631825" indent="-631825">
              <a:buNone/>
            </a:pPr>
            <a:r>
              <a:rPr lang="en-US" sz="1200" dirty="0"/>
              <a:t>Sources:	EPA </a:t>
            </a:r>
            <a:r>
              <a:rPr lang="en-US" sz="1200" dirty="0" err="1"/>
              <a:t>AirData</a:t>
            </a:r>
            <a:r>
              <a:rPr lang="en-US" sz="1200" dirty="0"/>
              <a:t> Query – San Diego County Data Mart </a:t>
            </a:r>
          </a:p>
          <a:p>
            <a:pPr marL="631825" indent="-631825">
              <a:buNone/>
            </a:pPr>
            <a:r>
              <a:rPr lang="en-US" sz="1200" dirty="0"/>
              <a:t>	National Center for Education Statistics Search for San Diego Public Schools (2019)</a:t>
            </a:r>
          </a:p>
          <a:p>
            <a:pPr marL="631825" indent="-631825">
              <a:buNone/>
            </a:pPr>
            <a:r>
              <a:rPr lang="en-US" sz="1200" dirty="0"/>
              <a:t>	SANDAG as reported in San Diego County Fact Sheet</a:t>
            </a:r>
          </a:p>
          <a:p>
            <a:pPr marL="631825" indent="-631825">
              <a:buNone/>
            </a:pPr>
            <a:r>
              <a:rPr lang="en-US" sz="1200" dirty="0"/>
              <a:t>	</a:t>
            </a:r>
          </a:p>
        </p:txBody>
      </p:sp>
      <p:sp>
        <p:nvSpPr>
          <p:cNvPr id="5" name="Slide Number Placeholder 4">
            <a:extLst>
              <a:ext uri="{FF2B5EF4-FFF2-40B4-BE49-F238E27FC236}">
                <a16:creationId xmlns:a16="http://schemas.microsoft.com/office/drawing/2014/main" id="{2786AC6D-353A-4EF7-B412-F7FA2CC6B69C}"/>
              </a:ext>
            </a:extLst>
          </p:cNvPr>
          <p:cNvSpPr>
            <a:spLocks noGrp="1"/>
          </p:cNvSpPr>
          <p:nvPr>
            <p:ph type="sldNum" sz="quarter" idx="12"/>
          </p:nvPr>
        </p:nvSpPr>
        <p:spPr/>
        <p:txBody>
          <a:bodyPr/>
          <a:lstStyle/>
          <a:p>
            <a:fld id="{0A9A232E-8AC0-4BA8-98C6-476561B11759}" type="slidenum">
              <a:rPr lang="en-US" smtClean="0"/>
              <a:t>2</a:t>
            </a:fld>
            <a:endParaRPr lang="en-US" dirty="0"/>
          </a:p>
        </p:txBody>
      </p:sp>
      <p:sp>
        <p:nvSpPr>
          <p:cNvPr id="6" name="Content Placeholder 2">
            <a:extLst>
              <a:ext uri="{FF2B5EF4-FFF2-40B4-BE49-F238E27FC236}">
                <a16:creationId xmlns:a16="http://schemas.microsoft.com/office/drawing/2014/main" id="{0F95D079-090F-42E6-AF7D-85BA7134DBF6}"/>
              </a:ext>
            </a:extLst>
          </p:cNvPr>
          <p:cNvSpPr txBox="1">
            <a:spLocks/>
          </p:cNvSpPr>
          <p:nvPr/>
        </p:nvSpPr>
        <p:spPr>
          <a:xfrm>
            <a:off x="6639338" y="1277890"/>
            <a:ext cx="5186904" cy="3428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182B4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182B4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182B4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182B4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182B4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u="sng" dirty="0">
                <a:solidFill>
                  <a:schemeClr val="tx1"/>
                </a:solidFill>
              </a:rPr>
              <a:t>Tableau® Mapping of EPA Monitoring Sites vs Population</a:t>
            </a:r>
          </a:p>
        </p:txBody>
      </p:sp>
      <p:graphicFrame>
        <p:nvGraphicFramePr>
          <p:cNvPr id="9" name="Chart 8">
            <a:extLst>
              <a:ext uri="{FF2B5EF4-FFF2-40B4-BE49-F238E27FC236}">
                <a16:creationId xmlns:a16="http://schemas.microsoft.com/office/drawing/2014/main" id="{79AA16EE-DD71-4723-9428-D50D163C439E}"/>
              </a:ext>
            </a:extLst>
          </p:cNvPr>
          <p:cNvGraphicFramePr/>
          <p:nvPr>
            <p:extLst>
              <p:ext uri="{D42A27DB-BD31-4B8C-83A1-F6EECF244321}">
                <p14:modId xmlns:p14="http://schemas.microsoft.com/office/powerpoint/2010/main" val="2495259064"/>
              </p:ext>
            </p:extLst>
          </p:nvPr>
        </p:nvGraphicFramePr>
        <p:xfrm>
          <a:off x="365758" y="1277890"/>
          <a:ext cx="5441652" cy="3829131"/>
        </p:xfrm>
        <a:graphic>
          <a:graphicData uri="http://schemas.openxmlformats.org/drawingml/2006/chart">
            <c:chart xmlns:c="http://schemas.openxmlformats.org/drawingml/2006/chart" xmlns:r="http://schemas.openxmlformats.org/officeDocument/2006/relationships" r:id="rId3"/>
          </a:graphicData>
        </a:graphic>
      </p:graphicFrame>
      <p:pic>
        <p:nvPicPr>
          <p:cNvPr id="10" name="slide2">
            <a:extLst>
              <a:ext uri="{FF2B5EF4-FFF2-40B4-BE49-F238E27FC236}">
                <a16:creationId xmlns:a16="http://schemas.microsoft.com/office/drawing/2014/main" id="{6DFA2B93-0DD9-44D2-852D-0A23CACABF0F}"/>
              </a:ext>
            </a:extLst>
          </p:cNvPr>
          <p:cNvPicPr>
            <a:picLocks noChangeAspect="1"/>
          </p:cNvPicPr>
          <p:nvPr/>
        </p:nvPicPr>
        <p:blipFill rotWithShape="1">
          <a:blip r:embed="rId4">
            <a:extLst>
              <a:ext uri="{28A0092B-C50C-407E-A947-70E740481C1C}">
                <a14:useLocalDpi xmlns:a14="http://schemas.microsoft.com/office/drawing/2010/main" val="0"/>
              </a:ext>
            </a:extLst>
          </a:blip>
          <a:srcRect l="21070" t="14566" r="25422" b="12453"/>
          <a:stretch/>
        </p:blipFill>
        <p:spPr>
          <a:xfrm>
            <a:off x="6642593" y="1620772"/>
            <a:ext cx="5186904" cy="3959337"/>
          </a:xfrm>
          <a:prstGeom prst="rect">
            <a:avLst/>
          </a:prstGeom>
          <a:ln>
            <a:noFill/>
          </a:ln>
          <a:effectLst>
            <a:outerShdw blurRad="292100" dist="139700" dir="2700000" algn="tl" rotWithShape="0">
              <a:srgbClr val="333333">
                <a:alpha val="65000"/>
              </a:srgbClr>
            </a:outerShdw>
          </a:effectLst>
        </p:spPr>
      </p:pic>
      <p:pic>
        <p:nvPicPr>
          <p:cNvPr id="8" name="Picture 8" descr="See the source image">
            <a:extLst>
              <a:ext uri="{FF2B5EF4-FFF2-40B4-BE49-F238E27FC236}">
                <a16:creationId xmlns:a16="http://schemas.microsoft.com/office/drawing/2014/main" id="{EF25A81F-EBC3-4315-8B04-4082C0349E50}"/>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21524" b="15864"/>
          <a:stretch/>
        </p:blipFill>
        <p:spPr bwMode="auto">
          <a:xfrm>
            <a:off x="9904396" y="1620772"/>
            <a:ext cx="1995252" cy="469142"/>
          </a:xfrm>
          <a:prstGeom prst="rect">
            <a:avLst/>
          </a:prstGeom>
          <a:noFill/>
          <a:effectLst/>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01F0C4A2-80D4-45FD-A3DD-4DA1316286DE}"/>
              </a:ext>
            </a:extLst>
          </p:cNvPr>
          <p:cNvSpPr txBox="1">
            <a:spLocks/>
          </p:cNvSpPr>
          <p:nvPr/>
        </p:nvSpPr>
        <p:spPr>
          <a:xfrm>
            <a:off x="6572442" y="5350212"/>
            <a:ext cx="2045370" cy="524654"/>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r>
              <a:rPr lang="en-US" sz="800" dirty="0">
                <a:solidFill>
                  <a:schemeClr val="tx1">
                    <a:lumMod val="65000"/>
                    <a:lumOff val="35000"/>
                  </a:schemeClr>
                </a:solidFill>
                <a:cs typeface="Arial"/>
              </a:rPr>
            </a:br>
            <a:r>
              <a:rPr lang="en-US" sz="800" dirty="0">
                <a:solidFill>
                  <a:schemeClr val="tx1">
                    <a:lumMod val="65000"/>
                    <a:lumOff val="35000"/>
                  </a:schemeClr>
                </a:solidFill>
                <a:cs typeface="Arial"/>
              </a:rPr>
              <a:t>Tableau® logo copyright Tableau Software.</a:t>
            </a:r>
            <a:br>
              <a:rPr lang="en-US" sz="800" dirty="0">
                <a:solidFill>
                  <a:schemeClr val="tx1">
                    <a:lumMod val="65000"/>
                    <a:lumOff val="35000"/>
                  </a:schemeClr>
                </a:solidFill>
                <a:cs typeface="Arial"/>
              </a:rPr>
            </a:br>
            <a:endParaRPr lang="en-US" sz="800" dirty="0">
              <a:solidFill>
                <a:schemeClr val="tx1">
                  <a:lumMod val="65000"/>
                  <a:lumOff val="35000"/>
                </a:schemeClr>
              </a:solidFill>
              <a:cs typeface="Arial"/>
            </a:endParaRPr>
          </a:p>
        </p:txBody>
      </p:sp>
    </p:spTree>
    <p:extLst>
      <p:ext uri="{BB962C8B-B14F-4D97-AF65-F5344CB8AC3E}">
        <p14:creationId xmlns:p14="http://schemas.microsoft.com/office/powerpoint/2010/main" val="713039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view of a city&#10;&#10;Description generated with very high confidence">
            <a:extLst>
              <a:ext uri="{FF2B5EF4-FFF2-40B4-BE49-F238E27FC236}">
                <a16:creationId xmlns:a16="http://schemas.microsoft.com/office/drawing/2014/main" id="{463B7C9A-797D-4F1C-BFCF-5732E664E2A9}"/>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rightnessContrast bright="20000" contrast="-20000"/>
                    </a14:imgEffect>
                  </a14:imgLayer>
                </a14:imgProps>
              </a:ext>
            </a:extLst>
          </a:blip>
          <a:srcRect t="18870" b="12701"/>
          <a:stretch/>
        </p:blipFill>
        <p:spPr>
          <a:xfrm>
            <a:off x="0" y="926928"/>
            <a:ext cx="12192000" cy="5424106"/>
          </a:xfrm>
          <a:prstGeom prst="rect">
            <a:avLst/>
          </a:prstGeom>
        </p:spPr>
      </p:pic>
      <p:sp>
        <p:nvSpPr>
          <p:cNvPr id="13" name="Rectangle: Rounded Corners 12">
            <a:extLst>
              <a:ext uri="{FF2B5EF4-FFF2-40B4-BE49-F238E27FC236}">
                <a16:creationId xmlns:a16="http://schemas.microsoft.com/office/drawing/2014/main" id="{7FD1363A-3CB8-40EE-9820-DF42DC2843F4}"/>
              </a:ext>
            </a:extLst>
          </p:cNvPr>
          <p:cNvSpPr/>
          <p:nvPr/>
        </p:nvSpPr>
        <p:spPr>
          <a:xfrm>
            <a:off x="8677065" y="1045458"/>
            <a:ext cx="3258256" cy="5041094"/>
          </a:xfrm>
          <a:prstGeom prst="roundRect">
            <a:avLst>
              <a:gd name="adj" fmla="val 4381"/>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0F2FF-BF06-49E2-A886-0261782AC188}"/>
              </a:ext>
            </a:extLst>
          </p:cNvPr>
          <p:cNvSpPr>
            <a:spLocks noGrp="1"/>
          </p:cNvSpPr>
          <p:nvPr>
            <p:ph type="title"/>
          </p:nvPr>
        </p:nvSpPr>
        <p:spPr>
          <a:xfrm>
            <a:off x="365760" y="389896"/>
            <a:ext cx="11740312" cy="510579"/>
          </a:xfrm>
        </p:spPr>
        <p:txBody>
          <a:bodyPr/>
          <a:lstStyle/>
          <a:p>
            <a:r>
              <a:rPr lang="en-US" dirty="0"/>
              <a:t>Prevalence of Unhealthy Air Quality Days in San Diego is Increasing</a:t>
            </a:r>
          </a:p>
        </p:txBody>
      </p:sp>
      <p:sp>
        <p:nvSpPr>
          <p:cNvPr id="5" name="Slide Number Placeholder 4">
            <a:extLst>
              <a:ext uri="{FF2B5EF4-FFF2-40B4-BE49-F238E27FC236}">
                <a16:creationId xmlns:a16="http://schemas.microsoft.com/office/drawing/2014/main" id="{2786AC6D-353A-4EF7-B412-F7FA2CC6B69C}"/>
              </a:ext>
            </a:extLst>
          </p:cNvPr>
          <p:cNvSpPr>
            <a:spLocks noGrp="1"/>
          </p:cNvSpPr>
          <p:nvPr>
            <p:ph type="sldNum" sz="quarter" idx="12"/>
          </p:nvPr>
        </p:nvSpPr>
        <p:spPr/>
        <p:txBody>
          <a:bodyPr/>
          <a:lstStyle/>
          <a:p>
            <a:fld id="{0A9A232E-8AC0-4BA8-98C6-476561B11759}" type="slidenum">
              <a:rPr lang="en-US" smtClean="0"/>
              <a:t>3</a:t>
            </a:fld>
            <a:endParaRPr lang="en-US" dirty="0"/>
          </a:p>
        </p:txBody>
      </p:sp>
      <p:sp>
        <p:nvSpPr>
          <p:cNvPr id="14" name="Rectangle: Rounded Corners 13">
            <a:extLst>
              <a:ext uri="{FF2B5EF4-FFF2-40B4-BE49-F238E27FC236}">
                <a16:creationId xmlns:a16="http://schemas.microsoft.com/office/drawing/2014/main" id="{32017064-946B-4C2A-AA7E-687E03DA7E7C}"/>
              </a:ext>
            </a:extLst>
          </p:cNvPr>
          <p:cNvSpPr/>
          <p:nvPr/>
        </p:nvSpPr>
        <p:spPr>
          <a:xfrm>
            <a:off x="279126" y="1045458"/>
            <a:ext cx="8286696" cy="5041094"/>
          </a:xfrm>
          <a:prstGeom prst="roundRect">
            <a:avLst>
              <a:gd name="adj" fmla="val 4381"/>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FA8902-E23B-4869-AEFB-128225D40BCA}"/>
              </a:ext>
            </a:extLst>
          </p:cNvPr>
          <p:cNvPicPr>
            <a:picLocks noChangeAspect="1"/>
          </p:cNvPicPr>
          <p:nvPr/>
        </p:nvPicPr>
        <p:blipFill rotWithShape="1">
          <a:blip r:embed="rId5">
            <a:extLst>
              <a:ext uri="{28A0092B-C50C-407E-A947-70E740481C1C}">
                <a14:useLocalDpi xmlns:a14="http://schemas.microsoft.com/office/drawing/2010/main" val="0"/>
              </a:ext>
            </a:extLst>
          </a:blip>
          <a:srcRect t="6374"/>
          <a:stretch/>
        </p:blipFill>
        <p:spPr>
          <a:xfrm>
            <a:off x="946039" y="1433545"/>
            <a:ext cx="7097232" cy="4373405"/>
          </a:xfrm>
          <a:prstGeom prst="rect">
            <a:avLst/>
          </a:prstGeom>
        </p:spPr>
      </p:pic>
      <p:sp>
        <p:nvSpPr>
          <p:cNvPr id="15" name="TextBox 14">
            <a:extLst>
              <a:ext uri="{FF2B5EF4-FFF2-40B4-BE49-F238E27FC236}">
                <a16:creationId xmlns:a16="http://schemas.microsoft.com/office/drawing/2014/main" id="{CDB4BF3B-049B-4A1D-B4D0-A28217EA0AE3}"/>
              </a:ext>
            </a:extLst>
          </p:cNvPr>
          <p:cNvSpPr txBox="1"/>
          <p:nvPr/>
        </p:nvSpPr>
        <p:spPr>
          <a:xfrm>
            <a:off x="4135806" y="5743673"/>
            <a:ext cx="717698" cy="369332"/>
          </a:xfrm>
          <a:prstGeom prst="rect">
            <a:avLst/>
          </a:prstGeom>
          <a:noFill/>
        </p:spPr>
        <p:txBody>
          <a:bodyPr wrap="square" rtlCol="0">
            <a:spAutoFit/>
          </a:bodyPr>
          <a:lstStyle/>
          <a:p>
            <a:r>
              <a:rPr lang="en-US" i="1" dirty="0">
                <a:solidFill>
                  <a:schemeClr val="bg1">
                    <a:lumMod val="50000"/>
                  </a:schemeClr>
                </a:solidFill>
              </a:rPr>
              <a:t>Year</a:t>
            </a:r>
          </a:p>
        </p:txBody>
      </p:sp>
      <p:sp>
        <p:nvSpPr>
          <p:cNvPr id="16" name="TextBox 15">
            <a:extLst>
              <a:ext uri="{FF2B5EF4-FFF2-40B4-BE49-F238E27FC236}">
                <a16:creationId xmlns:a16="http://schemas.microsoft.com/office/drawing/2014/main" id="{36D0AD3B-0335-45D5-8B2E-D5382FAA1769}"/>
              </a:ext>
            </a:extLst>
          </p:cNvPr>
          <p:cNvSpPr txBox="1"/>
          <p:nvPr/>
        </p:nvSpPr>
        <p:spPr>
          <a:xfrm rot="16200000">
            <a:off x="-253884" y="3168056"/>
            <a:ext cx="1722474" cy="369332"/>
          </a:xfrm>
          <a:prstGeom prst="rect">
            <a:avLst/>
          </a:prstGeom>
          <a:noFill/>
        </p:spPr>
        <p:txBody>
          <a:bodyPr wrap="square" rtlCol="0">
            <a:spAutoFit/>
          </a:bodyPr>
          <a:lstStyle/>
          <a:p>
            <a:r>
              <a:rPr lang="en-US" i="1" dirty="0">
                <a:solidFill>
                  <a:schemeClr val="bg1">
                    <a:lumMod val="50000"/>
                  </a:schemeClr>
                </a:solidFill>
              </a:rPr>
              <a:t>Number of Days</a:t>
            </a:r>
          </a:p>
        </p:txBody>
      </p:sp>
      <p:sp>
        <p:nvSpPr>
          <p:cNvPr id="17" name="TextBox 16">
            <a:extLst>
              <a:ext uri="{FF2B5EF4-FFF2-40B4-BE49-F238E27FC236}">
                <a16:creationId xmlns:a16="http://schemas.microsoft.com/office/drawing/2014/main" id="{5168CBE1-22B3-4316-838A-FFCFEC5813B2}"/>
              </a:ext>
            </a:extLst>
          </p:cNvPr>
          <p:cNvSpPr txBox="1"/>
          <p:nvPr/>
        </p:nvSpPr>
        <p:spPr>
          <a:xfrm>
            <a:off x="469130" y="1109326"/>
            <a:ext cx="7744522" cy="369332"/>
          </a:xfrm>
          <a:prstGeom prst="rect">
            <a:avLst/>
          </a:prstGeom>
          <a:solidFill>
            <a:schemeClr val="bg1"/>
          </a:solidFill>
        </p:spPr>
        <p:txBody>
          <a:bodyPr wrap="square" rtlCol="0">
            <a:noAutofit/>
          </a:bodyPr>
          <a:lstStyle/>
          <a:p>
            <a:pPr algn="ctr"/>
            <a:r>
              <a:rPr lang="en-US" b="1" dirty="0">
                <a:solidFill>
                  <a:schemeClr val="bg1">
                    <a:lumMod val="50000"/>
                  </a:schemeClr>
                </a:solidFill>
              </a:rPr>
              <a:t>Days Air Quality Deemed Unhealthy for Population, 2011-2017</a:t>
            </a:r>
          </a:p>
        </p:txBody>
      </p:sp>
      <p:pic>
        <p:nvPicPr>
          <p:cNvPr id="3" name="Picture 2">
            <a:extLst>
              <a:ext uri="{FF2B5EF4-FFF2-40B4-BE49-F238E27FC236}">
                <a16:creationId xmlns:a16="http://schemas.microsoft.com/office/drawing/2014/main" id="{042BF3BA-769F-4E68-A7F4-D9F608113BC2}"/>
              </a:ext>
            </a:extLst>
          </p:cNvPr>
          <p:cNvPicPr>
            <a:picLocks noChangeAspect="1"/>
          </p:cNvPicPr>
          <p:nvPr/>
        </p:nvPicPr>
        <p:blipFill>
          <a:blip r:embed="rId6"/>
          <a:stretch>
            <a:fillRect/>
          </a:stretch>
        </p:blipFill>
        <p:spPr>
          <a:xfrm>
            <a:off x="8728634" y="1335074"/>
            <a:ext cx="3138198" cy="4561187"/>
          </a:xfrm>
          <a:prstGeom prst="rect">
            <a:avLst/>
          </a:prstGeom>
        </p:spPr>
      </p:pic>
      <p:sp>
        <p:nvSpPr>
          <p:cNvPr id="12" name="TextBox 11">
            <a:extLst>
              <a:ext uri="{FF2B5EF4-FFF2-40B4-BE49-F238E27FC236}">
                <a16:creationId xmlns:a16="http://schemas.microsoft.com/office/drawing/2014/main" id="{BE423F5C-C96C-4F45-B616-FAFEA8894C39}"/>
              </a:ext>
            </a:extLst>
          </p:cNvPr>
          <p:cNvSpPr txBox="1"/>
          <p:nvPr/>
        </p:nvSpPr>
        <p:spPr>
          <a:xfrm>
            <a:off x="8706588" y="1109325"/>
            <a:ext cx="3160244" cy="461323"/>
          </a:xfrm>
          <a:prstGeom prst="rect">
            <a:avLst/>
          </a:prstGeom>
          <a:solidFill>
            <a:schemeClr val="bg1"/>
          </a:solidFill>
        </p:spPr>
        <p:txBody>
          <a:bodyPr wrap="square" rtlCol="0">
            <a:noAutofit/>
          </a:bodyPr>
          <a:lstStyle/>
          <a:p>
            <a:pPr algn="ctr"/>
            <a:r>
              <a:rPr lang="en-US" b="1" dirty="0">
                <a:solidFill>
                  <a:schemeClr val="bg1">
                    <a:lumMod val="50000"/>
                  </a:schemeClr>
                </a:solidFill>
              </a:rPr>
              <a:t>Mean Ozone by Day of Month</a:t>
            </a:r>
          </a:p>
        </p:txBody>
      </p:sp>
      <p:sp>
        <p:nvSpPr>
          <p:cNvPr id="18" name="TextBox 17">
            <a:extLst>
              <a:ext uri="{FF2B5EF4-FFF2-40B4-BE49-F238E27FC236}">
                <a16:creationId xmlns:a16="http://schemas.microsoft.com/office/drawing/2014/main" id="{4A9A9F88-30F4-44C7-92C2-A6A6B4DAB03D}"/>
              </a:ext>
            </a:extLst>
          </p:cNvPr>
          <p:cNvSpPr txBox="1"/>
          <p:nvPr/>
        </p:nvSpPr>
        <p:spPr>
          <a:xfrm>
            <a:off x="8739094" y="4433249"/>
            <a:ext cx="3160244" cy="342613"/>
          </a:xfrm>
          <a:prstGeom prst="rect">
            <a:avLst/>
          </a:prstGeom>
          <a:solidFill>
            <a:schemeClr val="bg1"/>
          </a:solidFill>
        </p:spPr>
        <p:txBody>
          <a:bodyPr wrap="square" rtlCol="0">
            <a:noAutofit/>
          </a:bodyPr>
          <a:lstStyle/>
          <a:p>
            <a:pPr algn="ctr"/>
            <a:r>
              <a:rPr lang="en-US" b="1" dirty="0">
                <a:solidFill>
                  <a:schemeClr val="bg1">
                    <a:lumMod val="50000"/>
                  </a:schemeClr>
                </a:solidFill>
              </a:rPr>
              <a:t>Mean Ozone by Day of Week</a:t>
            </a:r>
          </a:p>
        </p:txBody>
      </p:sp>
      <p:sp>
        <p:nvSpPr>
          <p:cNvPr id="19" name="TextBox 18">
            <a:extLst>
              <a:ext uri="{FF2B5EF4-FFF2-40B4-BE49-F238E27FC236}">
                <a16:creationId xmlns:a16="http://schemas.microsoft.com/office/drawing/2014/main" id="{8CA24036-0B03-4884-A048-A872DC336F86}"/>
              </a:ext>
            </a:extLst>
          </p:cNvPr>
          <p:cNvSpPr txBox="1"/>
          <p:nvPr/>
        </p:nvSpPr>
        <p:spPr>
          <a:xfrm>
            <a:off x="1307698" y="4213959"/>
            <a:ext cx="733753" cy="369332"/>
          </a:xfrm>
          <a:prstGeom prst="rect">
            <a:avLst/>
          </a:prstGeom>
          <a:solidFill>
            <a:schemeClr val="bg1"/>
          </a:solidFill>
        </p:spPr>
        <p:txBody>
          <a:bodyPr wrap="square" rtlCol="0">
            <a:noAutofit/>
          </a:bodyPr>
          <a:lstStyle/>
          <a:p>
            <a:pPr algn="ctr"/>
            <a:r>
              <a:rPr lang="en-US" dirty="0"/>
              <a:t>30</a:t>
            </a:r>
          </a:p>
        </p:txBody>
      </p:sp>
      <p:sp>
        <p:nvSpPr>
          <p:cNvPr id="20" name="TextBox 19">
            <a:extLst>
              <a:ext uri="{FF2B5EF4-FFF2-40B4-BE49-F238E27FC236}">
                <a16:creationId xmlns:a16="http://schemas.microsoft.com/office/drawing/2014/main" id="{DE4DC250-98CC-4B8E-B568-3B3C97DF495B}"/>
              </a:ext>
            </a:extLst>
          </p:cNvPr>
          <p:cNvSpPr txBox="1"/>
          <p:nvPr/>
        </p:nvSpPr>
        <p:spPr>
          <a:xfrm>
            <a:off x="3263507" y="3638981"/>
            <a:ext cx="733753" cy="369332"/>
          </a:xfrm>
          <a:prstGeom prst="rect">
            <a:avLst/>
          </a:prstGeom>
          <a:solidFill>
            <a:schemeClr val="bg1"/>
          </a:solidFill>
        </p:spPr>
        <p:txBody>
          <a:bodyPr wrap="square" rtlCol="0">
            <a:noAutofit/>
          </a:bodyPr>
          <a:lstStyle/>
          <a:p>
            <a:pPr algn="ctr"/>
            <a:r>
              <a:rPr lang="en-US" dirty="0"/>
              <a:t>35</a:t>
            </a:r>
          </a:p>
        </p:txBody>
      </p:sp>
      <p:sp>
        <p:nvSpPr>
          <p:cNvPr id="21" name="TextBox 20">
            <a:extLst>
              <a:ext uri="{FF2B5EF4-FFF2-40B4-BE49-F238E27FC236}">
                <a16:creationId xmlns:a16="http://schemas.microsoft.com/office/drawing/2014/main" id="{3AC625B2-4973-485D-AE8E-E155CF1B749B}"/>
              </a:ext>
            </a:extLst>
          </p:cNvPr>
          <p:cNvSpPr txBox="1"/>
          <p:nvPr/>
        </p:nvSpPr>
        <p:spPr>
          <a:xfrm>
            <a:off x="2273075" y="3672121"/>
            <a:ext cx="733753" cy="369332"/>
          </a:xfrm>
          <a:prstGeom prst="rect">
            <a:avLst/>
          </a:prstGeom>
          <a:solidFill>
            <a:schemeClr val="bg1"/>
          </a:solidFill>
        </p:spPr>
        <p:txBody>
          <a:bodyPr wrap="square" rtlCol="0">
            <a:noAutofit/>
          </a:bodyPr>
          <a:lstStyle/>
          <a:p>
            <a:pPr algn="ctr"/>
            <a:r>
              <a:rPr lang="en-US" dirty="0"/>
              <a:t>35</a:t>
            </a:r>
          </a:p>
        </p:txBody>
      </p:sp>
      <p:sp>
        <p:nvSpPr>
          <p:cNvPr id="23" name="TextBox 22">
            <a:extLst>
              <a:ext uri="{FF2B5EF4-FFF2-40B4-BE49-F238E27FC236}">
                <a16:creationId xmlns:a16="http://schemas.microsoft.com/office/drawing/2014/main" id="{620395F2-9A8B-4A0F-A198-DACDAECB19F9}"/>
              </a:ext>
            </a:extLst>
          </p:cNvPr>
          <p:cNvSpPr txBox="1"/>
          <p:nvPr/>
        </p:nvSpPr>
        <p:spPr>
          <a:xfrm>
            <a:off x="4253939" y="3454315"/>
            <a:ext cx="644857" cy="369332"/>
          </a:xfrm>
          <a:prstGeom prst="rect">
            <a:avLst/>
          </a:prstGeom>
          <a:noFill/>
        </p:spPr>
        <p:txBody>
          <a:bodyPr wrap="square" rtlCol="0">
            <a:noAutofit/>
          </a:bodyPr>
          <a:lstStyle/>
          <a:p>
            <a:pPr algn="ctr"/>
            <a:r>
              <a:rPr lang="en-US" dirty="0"/>
              <a:t>37</a:t>
            </a:r>
          </a:p>
        </p:txBody>
      </p:sp>
      <p:sp>
        <p:nvSpPr>
          <p:cNvPr id="24" name="TextBox 23">
            <a:extLst>
              <a:ext uri="{FF2B5EF4-FFF2-40B4-BE49-F238E27FC236}">
                <a16:creationId xmlns:a16="http://schemas.microsoft.com/office/drawing/2014/main" id="{90B4B8BA-2C5F-4063-A840-B5034CA927C7}"/>
              </a:ext>
            </a:extLst>
          </p:cNvPr>
          <p:cNvSpPr txBox="1"/>
          <p:nvPr/>
        </p:nvSpPr>
        <p:spPr>
          <a:xfrm>
            <a:off x="5243280" y="3168056"/>
            <a:ext cx="644857" cy="369332"/>
          </a:xfrm>
          <a:prstGeom prst="rect">
            <a:avLst/>
          </a:prstGeom>
          <a:noFill/>
        </p:spPr>
        <p:txBody>
          <a:bodyPr wrap="square" rtlCol="0">
            <a:noAutofit/>
          </a:bodyPr>
          <a:lstStyle/>
          <a:p>
            <a:pPr algn="ctr"/>
            <a:r>
              <a:rPr lang="en-US" dirty="0"/>
              <a:t>40</a:t>
            </a:r>
          </a:p>
        </p:txBody>
      </p:sp>
      <p:sp>
        <p:nvSpPr>
          <p:cNvPr id="25" name="TextBox 24">
            <a:extLst>
              <a:ext uri="{FF2B5EF4-FFF2-40B4-BE49-F238E27FC236}">
                <a16:creationId xmlns:a16="http://schemas.microsoft.com/office/drawing/2014/main" id="{C6B4A0ED-E431-41C6-B2F8-2C1090AA2681}"/>
              </a:ext>
            </a:extLst>
          </p:cNvPr>
          <p:cNvSpPr txBox="1"/>
          <p:nvPr/>
        </p:nvSpPr>
        <p:spPr>
          <a:xfrm>
            <a:off x="6232621" y="3168056"/>
            <a:ext cx="644857" cy="369332"/>
          </a:xfrm>
          <a:prstGeom prst="rect">
            <a:avLst/>
          </a:prstGeom>
          <a:noFill/>
        </p:spPr>
        <p:txBody>
          <a:bodyPr wrap="square" rtlCol="0">
            <a:noAutofit/>
          </a:bodyPr>
          <a:lstStyle/>
          <a:p>
            <a:pPr algn="ctr"/>
            <a:r>
              <a:rPr lang="en-US" dirty="0"/>
              <a:t>40</a:t>
            </a:r>
          </a:p>
        </p:txBody>
      </p:sp>
      <p:sp>
        <p:nvSpPr>
          <p:cNvPr id="26" name="TextBox 25">
            <a:extLst>
              <a:ext uri="{FF2B5EF4-FFF2-40B4-BE49-F238E27FC236}">
                <a16:creationId xmlns:a16="http://schemas.microsoft.com/office/drawing/2014/main" id="{DFF582BF-9C5F-41F3-9676-DA044124317D}"/>
              </a:ext>
            </a:extLst>
          </p:cNvPr>
          <p:cNvSpPr txBox="1"/>
          <p:nvPr/>
        </p:nvSpPr>
        <p:spPr>
          <a:xfrm>
            <a:off x="7168428" y="1518971"/>
            <a:ext cx="644857" cy="369332"/>
          </a:xfrm>
          <a:prstGeom prst="rect">
            <a:avLst/>
          </a:prstGeom>
          <a:noFill/>
        </p:spPr>
        <p:txBody>
          <a:bodyPr wrap="square" rtlCol="0">
            <a:noAutofit/>
          </a:bodyPr>
          <a:lstStyle/>
          <a:p>
            <a:pPr algn="ctr"/>
            <a:r>
              <a:rPr lang="en-US" dirty="0"/>
              <a:t>56</a:t>
            </a:r>
          </a:p>
        </p:txBody>
      </p:sp>
      <p:sp>
        <p:nvSpPr>
          <p:cNvPr id="4" name="Arrow: Right 3">
            <a:extLst>
              <a:ext uri="{FF2B5EF4-FFF2-40B4-BE49-F238E27FC236}">
                <a16:creationId xmlns:a16="http://schemas.microsoft.com/office/drawing/2014/main" id="{1D17F226-705B-4F70-8DAC-53607A520954}"/>
              </a:ext>
            </a:extLst>
          </p:cNvPr>
          <p:cNvSpPr/>
          <p:nvPr/>
        </p:nvSpPr>
        <p:spPr>
          <a:xfrm rot="20410096">
            <a:off x="1645276" y="2494740"/>
            <a:ext cx="4889190" cy="721748"/>
          </a:xfrm>
          <a:prstGeom prst="rightArrow">
            <a:avLst/>
          </a:prstGeom>
          <a:solidFill>
            <a:srgbClr val="A619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Problem:</a:t>
            </a:r>
            <a:r>
              <a:rPr lang="en-US" dirty="0"/>
              <a:t> Increasing Air Quality Health Risks</a:t>
            </a:r>
          </a:p>
        </p:txBody>
      </p:sp>
    </p:spTree>
    <p:extLst>
      <p:ext uri="{BB962C8B-B14F-4D97-AF65-F5344CB8AC3E}">
        <p14:creationId xmlns:p14="http://schemas.microsoft.com/office/powerpoint/2010/main" val="248924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descr="A view of a city&#10;&#10;Description generated with very high confidence">
            <a:extLst>
              <a:ext uri="{FF2B5EF4-FFF2-40B4-BE49-F238E27FC236}">
                <a16:creationId xmlns:a16="http://schemas.microsoft.com/office/drawing/2014/main" id="{3ABF2FAE-F596-48C5-B402-3869936732B2}"/>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rightnessContrast bright="20000" contrast="-20000"/>
                    </a14:imgEffect>
                  </a14:imgLayer>
                </a14:imgProps>
              </a:ext>
            </a:extLst>
          </a:blip>
          <a:srcRect t="18870" b="12701"/>
          <a:stretch/>
        </p:blipFill>
        <p:spPr>
          <a:xfrm>
            <a:off x="0" y="926928"/>
            <a:ext cx="12192000" cy="5424106"/>
          </a:xfrm>
          <a:prstGeom prst="rect">
            <a:avLst/>
          </a:prstGeom>
        </p:spPr>
      </p:pic>
      <p:sp>
        <p:nvSpPr>
          <p:cNvPr id="26" name="Rectangle: Rounded Corners 25">
            <a:extLst>
              <a:ext uri="{FF2B5EF4-FFF2-40B4-BE49-F238E27FC236}">
                <a16:creationId xmlns:a16="http://schemas.microsoft.com/office/drawing/2014/main" id="{EE259161-8510-4362-9769-5DDDD7D86AC3}"/>
              </a:ext>
            </a:extLst>
          </p:cNvPr>
          <p:cNvSpPr/>
          <p:nvPr/>
        </p:nvSpPr>
        <p:spPr>
          <a:xfrm>
            <a:off x="7288619" y="4518339"/>
            <a:ext cx="4728313" cy="1531587"/>
          </a:xfrm>
          <a:prstGeom prst="roundRect">
            <a:avLst>
              <a:gd name="adj" fmla="val 4381"/>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50F2FF-BF06-49E2-A886-0261782AC188}"/>
              </a:ext>
            </a:extLst>
          </p:cNvPr>
          <p:cNvSpPr>
            <a:spLocks noGrp="1"/>
          </p:cNvSpPr>
          <p:nvPr>
            <p:ph type="title"/>
          </p:nvPr>
        </p:nvSpPr>
        <p:spPr>
          <a:xfrm>
            <a:off x="365760" y="365760"/>
            <a:ext cx="9989704" cy="535531"/>
          </a:xfrm>
        </p:spPr>
        <p:txBody>
          <a:bodyPr/>
          <a:lstStyle/>
          <a:p>
            <a:r>
              <a:rPr lang="en-US" dirty="0"/>
              <a:t>Low-Cost Sensor Provides Real-Time Air Quality Monitoring</a:t>
            </a:r>
          </a:p>
        </p:txBody>
      </p:sp>
      <p:sp>
        <p:nvSpPr>
          <p:cNvPr id="5" name="Slide Number Placeholder 4">
            <a:extLst>
              <a:ext uri="{FF2B5EF4-FFF2-40B4-BE49-F238E27FC236}">
                <a16:creationId xmlns:a16="http://schemas.microsoft.com/office/drawing/2014/main" id="{2786AC6D-353A-4EF7-B412-F7FA2CC6B69C}"/>
              </a:ext>
            </a:extLst>
          </p:cNvPr>
          <p:cNvSpPr>
            <a:spLocks noGrp="1"/>
          </p:cNvSpPr>
          <p:nvPr>
            <p:ph type="sldNum" sz="quarter" idx="12"/>
          </p:nvPr>
        </p:nvSpPr>
        <p:spPr/>
        <p:txBody>
          <a:bodyPr/>
          <a:lstStyle/>
          <a:p>
            <a:fld id="{0A9A232E-8AC0-4BA8-98C6-476561B11759}" type="slidenum">
              <a:rPr lang="en-US" smtClean="0"/>
              <a:t>4</a:t>
            </a:fld>
            <a:endParaRPr lang="en-US" dirty="0"/>
          </a:p>
        </p:txBody>
      </p:sp>
      <p:pic>
        <p:nvPicPr>
          <p:cNvPr id="11" name="Picture 10">
            <a:extLst>
              <a:ext uri="{FF2B5EF4-FFF2-40B4-BE49-F238E27FC236}">
                <a16:creationId xmlns:a16="http://schemas.microsoft.com/office/drawing/2014/main" id="{0342B6CD-AD01-4B93-AACD-3F4DE7D37D8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rot="5400000">
            <a:off x="320986" y="1426143"/>
            <a:ext cx="2854728" cy="2609887"/>
          </a:xfrm>
          <a:prstGeom prst="rect">
            <a:avLst/>
          </a:prstGeom>
          <a:ln>
            <a:noFill/>
          </a:ln>
          <a:effectLst>
            <a:outerShdw blurRad="292100" dist="139700" dir="2700000" algn="tl" rotWithShape="0">
              <a:srgbClr val="333333">
                <a:alpha val="65000"/>
              </a:srgbClr>
            </a:outerShdw>
          </a:effectLst>
        </p:spPr>
      </p:pic>
      <p:sp>
        <p:nvSpPr>
          <p:cNvPr id="14" name="Content Placeholder 2">
            <a:extLst>
              <a:ext uri="{FF2B5EF4-FFF2-40B4-BE49-F238E27FC236}">
                <a16:creationId xmlns:a16="http://schemas.microsoft.com/office/drawing/2014/main" id="{C348FBEA-C974-427C-91F6-7EAD23E1199E}"/>
              </a:ext>
            </a:extLst>
          </p:cNvPr>
          <p:cNvSpPr>
            <a:spLocks noGrp="1"/>
          </p:cNvSpPr>
          <p:nvPr>
            <p:ph idx="1"/>
          </p:nvPr>
        </p:nvSpPr>
        <p:spPr>
          <a:xfrm>
            <a:off x="443407" y="932244"/>
            <a:ext cx="2573676" cy="345839"/>
          </a:xfrm>
        </p:spPr>
        <p:txBody>
          <a:bodyPr/>
          <a:lstStyle/>
          <a:p>
            <a:pPr marL="0" indent="0">
              <a:buNone/>
            </a:pPr>
            <a:r>
              <a:rPr lang="en-US" sz="1600" u="sng" dirty="0"/>
              <a:t>Spare Parts Prototype</a:t>
            </a:r>
          </a:p>
        </p:txBody>
      </p:sp>
      <p:sp>
        <p:nvSpPr>
          <p:cNvPr id="19" name="Rectangle: Rounded Corners 18">
            <a:extLst>
              <a:ext uri="{FF2B5EF4-FFF2-40B4-BE49-F238E27FC236}">
                <a16:creationId xmlns:a16="http://schemas.microsoft.com/office/drawing/2014/main" id="{16AE180E-6C02-409D-A890-0B4ED6037081}"/>
              </a:ext>
            </a:extLst>
          </p:cNvPr>
          <p:cNvSpPr/>
          <p:nvPr/>
        </p:nvSpPr>
        <p:spPr>
          <a:xfrm>
            <a:off x="8416189" y="1303721"/>
            <a:ext cx="2651760" cy="548640"/>
          </a:xfrm>
          <a:prstGeom prst="roundRect">
            <a:avLst>
              <a:gd name="adj" fmla="val 6108"/>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4E33D547-5638-4A52-93CE-6826D1E0D022}"/>
              </a:ext>
            </a:extLst>
          </p:cNvPr>
          <p:cNvSpPr txBox="1">
            <a:spLocks/>
          </p:cNvSpPr>
          <p:nvPr/>
        </p:nvSpPr>
        <p:spPr>
          <a:xfrm>
            <a:off x="8404631" y="1309037"/>
            <a:ext cx="2651760" cy="54864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Cost Effective</a:t>
            </a:r>
          </a:p>
        </p:txBody>
      </p:sp>
      <p:sp>
        <p:nvSpPr>
          <p:cNvPr id="12" name="Arrow: Right 11">
            <a:extLst>
              <a:ext uri="{FF2B5EF4-FFF2-40B4-BE49-F238E27FC236}">
                <a16:creationId xmlns:a16="http://schemas.microsoft.com/office/drawing/2014/main" id="{7FFF9DA8-8212-4B9D-9F05-18E9314F5877}"/>
              </a:ext>
            </a:extLst>
          </p:cNvPr>
          <p:cNvSpPr/>
          <p:nvPr/>
        </p:nvSpPr>
        <p:spPr>
          <a:xfrm>
            <a:off x="3332245" y="3223065"/>
            <a:ext cx="1048369" cy="535531"/>
          </a:xfrm>
          <a:prstGeom prst="rightArrow">
            <a:avLst/>
          </a:prstGeom>
          <a:solidFill>
            <a:srgbClr val="00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Wi-Fi</a:t>
            </a:r>
          </a:p>
        </p:txBody>
      </p:sp>
      <p:pic>
        <p:nvPicPr>
          <p:cNvPr id="1026" name="Picture 2" descr="PM2.5 Air Quality Sensor and Breadboard Adapter Kit - PMS5003">
            <a:extLst>
              <a:ext uri="{FF2B5EF4-FFF2-40B4-BE49-F238E27FC236}">
                <a16:creationId xmlns:a16="http://schemas.microsoft.com/office/drawing/2014/main" id="{DFFFA10F-1647-4181-91BE-344A66BB2FDF}"/>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443407" y="4038506"/>
            <a:ext cx="2609887" cy="20950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65A3328A-937B-4191-B259-183A702E5BC3}"/>
              </a:ext>
            </a:extLst>
          </p:cNvPr>
          <p:cNvSpPr/>
          <p:nvPr/>
        </p:nvSpPr>
        <p:spPr>
          <a:xfrm>
            <a:off x="8404631" y="2101697"/>
            <a:ext cx="2651760" cy="548640"/>
          </a:xfrm>
          <a:prstGeom prst="roundRect">
            <a:avLst>
              <a:gd name="adj" fmla="val 6108"/>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96BD499-FA47-47FD-B640-7699D90CEEC5}"/>
              </a:ext>
            </a:extLst>
          </p:cNvPr>
          <p:cNvSpPr/>
          <p:nvPr/>
        </p:nvSpPr>
        <p:spPr>
          <a:xfrm>
            <a:off x="8396720" y="2901184"/>
            <a:ext cx="2651760" cy="548640"/>
          </a:xfrm>
          <a:prstGeom prst="roundRect">
            <a:avLst>
              <a:gd name="adj" fmla="val 6108"/>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1D53FBD3-6F7A-4D01-BFF5-D3EC878AD9A4}"/>
              </a:ext>
            </a:extLst>
          </p:cNvPr>
          <p:cNvSpPr txBox="1">
            <a:spLocks/>
          </p:cNvSpPr>
          <p:nvPr/>
        </p:nvSpPr>
        <p:spPr>
          <a:xfrm>
            <a:off x="8382695" y="2901185"/>
            <a:ext cx="2651760" cy="54864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Readily Deployable</a:t>
            </a:r>
          </a:p>
        </p:txBody>
      </p:sp>
      <p:sp>
        <p:nvSpPr>
          <p:cNvPr id="22" name="Content Placeholder 2">
            <a:extLst>
              <a:ext uri="{FF2B5EF4-FFF2-40B4-BE49-F238E27FC236}">
                <a16:creationId xmlns:a16="http://schemas.microsoft.com/office/drawing/2014/main" id="{2BB5F12B-B8C2-4486-BF1E-6CC6CFF69317}"/>
              </a:ext>
            </a:extLst>
          </p:cNvPr>
          <p:cNvSpPr txBox="1">
            <a:spLocks/>
          </p:cNvSpPr>
          <p:nvPr/>
        </p:nvSpPr>
        <p:spPr>
          <a:xfrm>
            <a:off x="8404631" y="2101697"/>
            <a:ext cx="2651760" cy="54864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Massively Scalable</a:t>
            </a:r>
          </a:p>
        </p:txBody>
      </p:sp>
      <p:pic>
        <p:nvPicPr>
          <p:cNvPr id="1027" name="Picture 3" descr="Image">
            <a:extLst>
              <a:ext uri="{FF2B5EF4-FFF2-40B4-BE49-F238E27FC236}">
                <a16:creationId xmlns:a16="http://schemas.microsoft.com/office/drawing/2014/main" id="{F1B511B0-60F8-41A4-B15C-6B20D2E1321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t="-432" r="1270" b="5946"/>
          <a:stretch/>
        </p:blipFill>
        <p:spPr bwMode="auto">
          <a:xfrm>
            <a:off x="4609523" y="1259708"/>
            <a:ext cx="2550285" cy="4873799"/>
          </a:xfrm>
          <a:prstGeom prst="rect">
            <a:avLst/>
          </a:prstGeom>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3832841B-9DBA-4998-B785-60EB8C88FFE4}"/>
              </a:ext>
            </a:extLst>
          </p:cNvPr>
          <p:cNvSpPr/>
          <p:nvPr/>
        </p:nvSpPr>
        <p:spPr>
          <a:xfrm>
            <a:off x="8382695" y="3709762"/>
            <a:ext cx="2651760" cy="548640"/>
          </a:xfrm>
          <a:prstGeom prst="roundRect">
            <a:avLst>
              <a:gd name="adj" fmla="val 6108"/>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Easily Accessible </a:t>
            </a:r>
          </a:p>
        </p:txBody>
      </p:sp>
      <p:sp>
        <p:nvSpPr>
          <p:cNvPr id="28" name="Subtitle 2">
            <a:extLst>
              <a:ext uri="{FF2B5EF4-FFF2-40B4-BE49-F238E27FC236}">
                <a16:creationId xmlns:a16="http://schemas.microsoft.com/office/drawing/2014/main" id="{C2ACEDD7-4396-4698-B88D-1C12D7AE2CEA}"/>
              </a:ext>
            </a:extLst>
          </p:cNvPr>
          <p:cNvSpPr txBox="1">
            <a:spLocks/>
          </p:cNvSpPr>
          <p:nvPr/>
        </p:nvSpPr>
        <p:spPr>
          <a:xfrm>
            <a:off x="365760" y="5792406"/>
            <a:ext cx="9149082" cy="524654"/>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800" dirty="0">
                <a:solidFill>
                  <a:schemeClr val="tx1">
                    <a:lumMod val="65000"/>
                    <a:lumOff val="35000"/>
                  </a:schemeClr>
                </a:solidFill>
                <a:cs typeface="Arial"/>
              </a:rPr>
              <a:t>PPM2.5 Image Copyright Adafruit</a:t>
            </a:r>
          </a:p>
        </p:txBody>
      </p:sp>
      <mc:AlternateContent xmlns:mc="http://schemas.openxmlformats.org/markup-compatibility/2006" xmlns:a14="http://schemas.microsoft.com/office/drawing/2010/main">
        <mc:Choice Requires="a14">
          <p:sp>
            <p:nvSpPr>
              <p:cNvPr id="18" name="TextBox 3">
                <a:extLst>
                  <a:ext uri="{FF2B5EF4-FFF2-40B4-BE49-F238E27FC236}">
                    <a16:creationId xmlns:a16="http://schemas.microsoft.com/office/drawing/2014/main" id="{6B534BA8-1B27-4D3E-8A1D-8F3C14D195BC}"/>
                  </a:ext>
                </a:extLst>
              </p:cNvPr>
              <p:cNvSpPr txBox="1"/>
              <p:nvPr/>
            </p:nvSpPr>
            <p:spPr>
              <a:xfrm>
                <a:off x="7406379" y="5098171"/>
                <a:ext cx="4547522" cy="398955"/>
              </a:xfrm>
              <a:prstGeom prst="rect">
                <a:avLst/>
              </a:prstGeom>
              <a:noFill/>
            </p:spPr>
            <p:txBody>
              <a:bodyPr wrap="square" lIns="0" tIns="0" rIns="0" bIns="0" rtlCol="0">
                <a:spAutoFit/>
              </a:bodyPr>
              <a:lstStyle/>
              <a:p>
                <a:pPr algn="ctr">
                  <a:lnSpc>
                    <a:spcPct val="107000"/>
                  </a:lnSpc>
                  <a:spcAft>
                    <a:spcPts val="800"/>
                  </a:spcAft>
                </a:pPr>
                <a14:m>
                  <m:oMathPara xmlns:m="http://schemas.openxmlformats.org/officeDocument/2006/math">
                    <m:oMathParaPr>
                      <m:jc m:val="center"/>
                    </m:oMathParaPr>
                    <m:oMath xmlns:m="http://schemas.openxmlformats.org/officeDocument/2006/math">
                      <m:r>
                        <m:rPr>
                          <m:sty m:val="p"/>
                        </m:rPr>
                        <a:rPr lang="en-US" b="0" i="0"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AQI</m:t>
                      </m:r>
                      <m:r>
                        <a:rPr lang="en-US" b="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−7.72+0.69 </m:t>
                      </m:r>
                      <m:r>
                        <m:rPr>
                          <m:sty m:val="p"/>
                        </m:rPr>
                        <a:rPr lang="en-US" b="0" i="0"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Ozone</m:t>
                      </m:r>
                      <m:r>
                        <a:rPr lang="en-US"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+0.61 </m:t>
                      </m:r>
                      <m:r>
                        <m:rPr>
                          <m:sty m:val="p"/>
                        </m:rPr>
                        <a:rPr lang="en-US" b="0" i="0"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PM</m:t>
                      </m:r>
                      <m:r>
                        <a:rPr lang="en-US"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2.5</m:t>
                      </m:r>
                      <m:r>
                        <a:rPr lang="en-US" b="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𝜀</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TextBox 3">
                <a:extLst>
                  <a:ext uri="{FF2B5EF4-FFF2-40B4-BE49-F238E27FC236}">
                    <a16:creationId xmlns:a16="http://schemas.microsoft.com/office/drawing/2014/main" id="{6B534BA8-1B27-4D3E-8A1D-8F3C14D195BC}"/>
                  </a:ext>
                </a:extLst>
              </p:cNvPr>
              <p:cNvSpPr txBox="1">
                <a:spLocks noRot="1" noChangeAspect="1" noMove="1" noResize="1" noEditPoints="1" noAdjustHandles="1" noChangeArrowheads="1" noChangeShapeType="1" noTextEdit="1"/>
              </p:cNvSpPr>
              <p:nvPr/>
            </p:nvSpPr>
            <p:spPr>
              <a:xfrm>
                <a:off x="7406379" y="5098171"/>
                <a:ext cx="4547522" cy="39895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3">
                <a:extLst>
                  <a:ext uri="{FF2B5EF4-FFF2-40B4-BE49-F238E27FC236}">
                    <a16:creationId xmlns:a16="http://schemas.microsoft.com/office/drawing/2014/main" id="{99657AB9-0B32-46DF-81E9-EE4BF17A061B}"/>
                  </a:ext>
                </a:extLst>
              </p:cNvPr>
              <p:cNvSpPr txBox="1"/>
              <p:nvPr/>
            </p:nvSpPr>
            <p:spPr>
              <a:xfrm>
                <a:off x="7400299" y="5547559"/>
                <a:ext cx="4547522" cy="398955"/>
              </a:xfrm>
              <a:prstGeom prst="rect">
                <a:avLst/>
              </a:prstGeom>
              <a:noFill/>
            </p:spPr>
            <p:txBody>
              <a:bodyPr wrap="square" lIns="0" tIns="0" rIns="0" bIns="0" rtlCol="0">
                <a:spAutoFit/>
              </a:bodyPr>
              <a:lstStyle/>
              <a:p>
                <a:pPr algn="ctr">
                  <a:lnSpc>
                    <a:spcPct val="107000"/>
                  </a:lnSpc>
                  <a:spcAft>
                    <a:spcPts val="800"/>
                  </a:spcAft>
                </a:pPr>
                <a14:m>
                  <m:oMathPara xmlns:m="http://schemas.openxmlformats.org/officeDocument/2006/math">
                    <m:oMathParaPr>
                      <m:jc m:val="center"/>
                    </m:oMathParaPr>
                    <m:oMath xmlns:m="http://schemas.openxmlformats.org/officeDocument/2006/math">
                      <m:sSup>
                        <m:sSupPr>
                          <m:ctrlPr>
                            <a:rPr lang="en-US" b="0" i="1" kern="1200" smtClean="0">
                              <a:solidFill>
                                <a:srgbClr val="000000"/>
                              </a:solidFill>
                              <a:effectLst/>
                              <a:latin typeface="Cambria Math" panose="02040503050406030204" pitchFamily="18" charset="0"/>
                              <a:cs typeface="Times New Roman" panose="02020603050405020304" pitchFamily="18" charset="0"/>
                            </a:rPr>
                          </m:ctrlPr>
                        </m:sSupPr>
                        <m:e>
                          <m:r>
                            <a:rPr lang="en-US" b="0" i="1" kern="1200" smtClean="0">
                              <a:solidFill>
                                <a:srgbClr val="000000"/>
                              </a:solidFill>
                              <a:effectLst/>
                              <a:latin typeface="Cambria Math" panose="02040503050406030204" pitchFamily="18" charset="0"/>
                              <a:cs typeface="Times New Roman" panose="02020603050405020304" pitchFamily="18" charset="0"/>
                            </a:rPr>
                            <m:t>𝑟</m:t>
                          </m:r>
                        </m:e>
                        <m:sup>
                          <m:r>
                            <a:rPr lang="en-US" b="0" i="1" kern="1200" smtClean="0">
                              <a:solidFill>
                                <a:srgbClr val="000000"/>
                              </a:solidFill>
                              <a:effectLst/>
                              <a:latin typeface="Cambria Math" panose="02040503050406030204" pitchFamily="18" charset="0"/>
                              <a:cs typeface="Times New Roman" panose="02020603050405020304" pitchFamily="18" charset="0"/>
                            </a:rPr>
                            <m:t>2</m:t>
                          </m:r>
                        </m:sup>
                      </m:sSup>
                      <m:r>
                        <a:rPr lang="en-US"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=0.90 | </m:t>
                      </m:r>
                      <m:r>
                        <a:rPr lang="en-US"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&lt;2.2</m:t>
                      </m:r>
                      <m:sSup>
                        <m:sSupPr>
                          <m:ctrlPr>
                            <a:rPr lang="en-US" b="0" i="1" kern="1200" smtClean="0">
                              <a:solidFill>
                                <a:srgbClr val="000000"/>
                              </a:solidFill>
                              <a:effectLst/>
                              <a:latin typeface="Cambria Math" panose="02040503050406030204" pitchFamily="18" charset="0"/>
                              <a:cs typeface="Times New Roman" panose="02020603050405020304" pitchFamily="18" charset="0"/>
                            </a:rPr>
                          </m:ctrlPr>
                        </m:sSupPr>
                        <m:e>
                          <m:r>
                            <a:rPr lang="en-US" b="0" i="1" kern="1200" smtClean="0">
                              <a:solidFill>
                                <a:srgbClr val="000000"/>
                              </a:solidFill>
                              <a:effectLst/>
                              <a:latin typeface="Cambria Math" panose="02040503050406030204" pitchFamily="18" charset="0"/>
                              <a:cs typeface="Times New Roman" panose="02020603050405020304" pitchFamily="18" charset="0"/>
                            </a:rPr>
                            <m:t>𝑒</m:t>
                          </m:r>
                        </m:e>
                        <m:sup>
                          <m:r>
                            <a:rPr lang="en-US" b="0" i="1" kern="1200" smtClean="0">
                              <a:solidFill>
                                <a:srgbClr val="000000"/>
                              </a:solidFill>
                              <a:effectLst/>
                              <a:latin typeface="Cambria Math" panose="02040503050406030204" pitchFamily="18" charset="0"/>
                              <a:cs typeface="Times New Roman" panose="02020603050405020304" pitchFamily="18" charset="0"/>
                            </a:rPr>
                            <m:t>−16</m:t>
                          </m:r>
                        </m:sup>
                      </m:sSup>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TextBox 3">
                <a:extLst>
                  <a:ext uri="{FF2B5EF4-FFF2-40B4-BE49-F238E27FC236}">
                    <a16:creationId xmlns:a16="http://schemas.microsoft.com/office/drawing/2014/main" id="{99657AB9-0B32-46DF-81E9-EE4BF17A061B}"/>
                  </a:ext>
                </a:extLst>
              </p:cNvPr>
              <p:cNvSpPr txBox="1">
                <a:spLocks noRot="1" noChangeAspect="1" noMove="1" noResize="1" noEditPoints="1" noAdjustHandles="1" noChangeArrowheads="1" noChangeShapeType="1" noTextEdit="1"/>
              </p:cNvSpPr>
              <p:nvPr/>
            </p:nvSpPr>
            <p:spPr>
              <a:xfrm>
                <a:off x="7400299" y="5547559"/>
                <a:ext cx="4547522" cy="398955"/>
              </a:xfrm>
              <a:prstGeom prst="rect">
                <a:avLst/>
              </a:prstGeom>
              <a:blipFill>
                <a:blip r:embed="rId10"/>
                <a:stretch>
                  <a:fillRect/>
                </a:stretch>
              </a:blipFill>
            </p:spPr>
            <p:txBody>
              <a:bodyPr/>
              <a:lstStyle/>
              <a:p>
                <a:r>
                  <a:rPr lang="en-US">
                    <a:noFill/>
                  </a:rPr>
                  <a:t> </a:t>
                </a:r>
              </a:p>
            </p:txBody>
          </p:sp>
        </mc:Fallback>
      </mc:AlternateContent>
      <p:sp>
        <p:nvSpPr>
          <p:cNvPr id="30" name="Rectangle: Rounded Corners 29">
            <a:extLst>
              <a:ext uri="{FF2B5EF4-FFF2-40B4-BE49-F238E27FC236}">
                <a16:creationId xmlns:a16="http://schemas.microsoft.com/office/drawing/2014/main" id="{A68C453B-9F2C-470B-A3B9-1DBEAA7891D0}"/>
              </a:ext>
            </a:extLst>
          </p:cNvPr>
          <p:cNvSpPr/>
          <p:nvPr/>
        </p:nvSpPr>
        <p:spPr>
          <a:xfrm>
            <a:off x="7490636" y="4565364"/>
            <a:ext cx="4279221" cy="548640"/>
          </a:xfrm>
          <a:prstGeom prst="roundRect">
            <a:avLst>
              <a:gd name="adj" fmla="val 6108"/>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Preliminary Predictive Algorithm</a:t>
            </a:r>
          </a:p>
        </p:txBody>
      </p:sp>
    </p:spTree>
    <p:extLst>
      <p:ext uri="{BB962C8B-B14F-4D97-AF65-F5344CB8AC3E}">
        <p14:creationId xmlns:p14="http://schemas.microsoft.com/office/powerpoint/2010/main" val="204577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view of a city&#10;&#10;Description generated with very high confidence">
            <a:extLst>
              <a:ext uri="{FF2B5EF4-FFF2-40B4-BE49-F238E27FC236}">
                <a16:creationId xmlns:a16="http://schemas.microsoft.com/office/drawing/2014/main" id="{6E3EDCC1-C32E-4E51-ABC9-D07B03706746}"/>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rightnessContrast bright="20000" contrast="-20000"/>
                    </a14:imgEffect>
                  </a14:imgLayer>
                </a14:imgProps>
              </a:ext>
            </a:extLst>
          </a:blip>
          <a:srcRect t="18870" b="12701"/>
          <a:stretch/>
        </p:blipFill>
        <p:spPr>
          <a:xfrm>
            <a:off x="-12312" y="913294"/>
            <a:ext cx="12192000" cy="5424106"/>
          </a:xfrm>
          <a:prstGeom prst="rect">
            <a:avLst/>
          </a:prstGeom>
        </p:spPr>
      </p:pic>
      <p:sp>
        <p:nvSpPr>
          <p:cNvPr id="2" name="Title 1">
            <a:extLst>
              <a:ext uri="{FF2B5EF4-FFF2-40B4-BE49-F238E27FC236}">
                <a16:creationId xmlns:a16="http://schemas.microsoft.com/office/drawing/2014/main" id="{C531A4CA-8FCA-42EB-AD72-C34733053268}"/>
              </a:ext>
            </a:extLst>
          </p:cNvPr>
          <p:cNvSpPr>
            <a:spLocks noGrp="1"/>
          </p:cNvSpPr>
          <p:nvPr>
            <p:ph type="title"/>
          </p:nvPr>
        </p:nvSpPr>
        <p:spPr/>
        <p:txBody>
          <a:bodyPr/>
          <a:lstStyle/>
          <a:p>
            <a:r>
              <a:rPr lang="en-US" dirty="0"/>
              <a:t>Distributed Data Gathering for Predictive Modeling Algorithm</a:t>
            </a:r>
          </a:p>
        </p:txBody>
      </p:sp>
      <p:sp>
        <p:nvSpPr>
          <p:cNvPr id="5" name="Slide Number Placeholder 4">
            <a:extLst>
              <a:ext uri="{FF2B5EF4-FFF2-40B4-BE49-F238E27FC236}">
                <a16:creationId xmlns:a16="http://schemas.microsoft.com/office/drawing/2014/main" id="{F511B27A-1697-47D1-93E4-378488E36761}"/>
              </a:ext>
            </a:extLst>
          </p:cNvPr>
          <p:cNvSpPr>
            <a:spLocks noGrp="1"/>
          </p:cNvSpPr>
          <p:nvPr>
            <p:ph type="sldNum" sz="quarter" idx="12"/>
          </p:nvPr>
        </p:nvSpPr>
        <p:spPr/>
        <p:txBody>
          <a:bodyPr/>
          <a:lstStyle/>
          <a:p>
            <a:fld id="{0A9A232E-8AC0-4BA8-98C6-476561B11759}" type="slidenum">
              <a:rPr lang="en-US" smtClean="0"/>
              <a:t>5</a:t>
            </a:fld>
            <a:endParaRPr lang="en-US" dirty="0"/>
          </a:p>
        </p:txBody>
      </p:sp>
      <p:sp>
        <p:nvSpPr>
          <p:cNvPr id="16" name="TextBox 15">
            <a:extLst>
              <a:ext uri="{FF2B5EF4-FFF2-40B4-BE49-F238E27FC236}">
                <a16:creationId xmlns:a16="http://schemas.microsoft.com/office/drawing/2014/main" id="{1331218C-C3FB-4046-BBC1-2961FF482B38}"/>
              </a:ext>
            </a:extLst>
          </p:cNvPr>
          <p:cNvSpPr txBox="1"/>
          <p:nvPr/>
        </p:nvSpPr>
        <p:spPr>
          <a:xfrm>
            <a:off x="9191578" y="3398712"/>
            <a:ext cx="2211572" cy="200055"/>
          </a:xfrm>
          <a:prstGeom prst="rect">
            <a:avLst/>
          </a:prstGeom>
          <a:noFill/>
        </p:spPr>
        <p:txBody>
          <a:bodyPr wrap="square" rtlCol="0">
            <a:spAutoFit/>
          </a:bodyPr>
          <a:lstStyle/>
          <a:p>
            <a:r>
              <a:rPr lang="en-US" sz="700" dirty="0"/>
              <a:t>© 2019 </a:t>
            </a:r>
            <a:r>
              <a:rPr lang="en-US" sz="700" dirty="0" err="1"/>
              <a:t>paulrommer</a:t>
            </a:r>
            <a:r>
              <a:rPr lang="en-US" sz="700" dirty="0"/>
              <a:t> – Adobe Stock</a:t>
            </a:r>
          </a:p>
        </p:txBody>
      </p:sp>
      <p:sp>
        <p:nvSpPr>
          <p:cNvPr id="23" name="TextBox 22">
            <a:extLst>
              <a:ext uri="{FF2B5EF4-FFF2-40B4-BE49-F238E27FC236}">
                <a16:creationId xmlns:a16="http://schemas.microsoft.com/office/drawing/2014/main" id="{0B006628-9E8C-4618-9231-458A9D7A5AAD}"/>
              </a:ext>
            </a:extLst>
          </p:cNvPr>
          <p:cNvSpPr txBox="1"/>
          <p:nvPr/>
        </p:nvSpPr>
        <p:spPr>
          <a:xfrm>
            <a:off x="8801718" y="5754389"/>
            <a:ext cx="2211572" cy="200055"/>
          </a:xfrm>
          <a:prstGeom prst="rect">
            <a:avLst/>
          </a:prstGeom>
          <a:noFill/>
        </p:spPr>
        <p:txBody>
          <a:bodyPr wrap="square" rtlCol="0">
            <a:spAutoFit/>
          </a:bodyPr>
          <a:lstStyle/>
          <a:p>
            <a:r>
              <a:rPr lang="en-US" sz="700" dirty="0"/>
              <a:t>© 2019 Africa Studio – Adobe Stock</a:t>
            </a:r>
          </a:p>
        </p:txBody>
      </p:sp>
      <p:sp>
        <p:nvSpPr>
          <p:cNvPr id="55" name="Rectangle: Rounded Corners 54">
            <a:extLst>
              <a:ext uri="{FF2B5EF4-FFF2-40B4-BE49-F238E27FC236}">
                <a16:creationId xmlns:a16="http://schemas.microsoft.com/office/drawing/2014/main" id="{699B0770-DA57-4F88-961E-5F87A97334F4}"/>
              </a:ext>
            </a:extLst>
          </p:cNvPr>
          <p:cNvSpPr/>
          <p:nvPr/>
        </p:nvSpPr>
        <p:spPr>
          <a:xfrm>
            <a:off x="5896864" y="2016228"/>
            <a:ext cx="2365185" cy="2702253"/>
          </a:xfrm>
          <a:prstGeom prst="roundRect">
            <a:avLst>
              <a:gd name="adj" fmla="val 6108"/>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Rounded Corners 26">
            <a:extLst>
              <a:ext uri="{FF2B5EF4-FFF2-40B4-BE49-F238E27FC236}">
                <a16:creationId xmlns:a16="http://schemas.microsoft.com/office/drawing/2014/main" id="{C1723C58-1170-4B7B-9E4D-AA8D260B7447}"/>
              </a:ext>
            </a:extLst>
          </p:cNvPr>
          <p:cNvSpPr/>
          <p:nvPr/>
        </p:nvSpPr>
        <p:spPr>
          <a:xfrm>
            <a:off x="8478656" y="2005741"/>
            <a:ext cx="2534634" cy="2832073"/>
          </a:xfrm>
          <a:prstGeom prst="roundRect">
            <a:avLst>
              <a:gd name="adj" fmla="val 6108"/>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4B8FE3B-2F86-4888-A378-913BC59D3FF2}"/>
              </a:ext>
            </a:extLst>
          </p:cNvPr>
          <p:cNvPicPr>
            <a:picLocks noChangeAspect="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699754" y="3679414"/>
            <a:ext cx="4475582" cy="1816104"/>
          </a:xfrm>
          <a:prstGeom prst="rect">
            <a:avLst/>
          </a:prstGeom>
        </p:spPr>
      </p:pic>
      <p:graphicFrame>
        <p:nvGraphicFramePr>
          <p:cNvPr id="39" name="Diagram 38">
            <a:extLst>
              <a:ext uri="{FF2B5EF4-FFF2-40B4-BE49-F238E27FC236}">
                <a16:creationId xmlns:a16="http://schemas.microsoft.com/office/drawing/2014/main" id="{A31AF987-419F-4B52-B0E0-78B24EB9F35C}"/>
              </a:ext>
            </a:extLst>
          </p:cNvPr>
          <p:cNvGraphicFramePr/>
          <p:nvPr>
            <p:extLst>
              <p:ext uri="{D42A27DB-BD31-4B8C-83A1-F6EECF244321}">
                <p14:modId xmlns:p14="http://schemas.microsoft.com/office/powerpoint/2010/main" val="2189185738"/>
              </p:ext>
            </p:extLst>
          </p:nvPr>
        </p:nvGraphicFramePr>
        <p:xfrm>
          <a:off x="681918" y="4176010"/>
          <a:ext cx="10782276" cy="24694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5" name="Picture 14">
            <a:extLst>
              <a:ext uri="{FF2B5EF4-FFF2-40B4-BE49-F238E27FC236}">
                <a16:creationId xmlns:a16="http://schemas.microsoft.com/office/drawing/2014/main" id="{3C24DB2E-1075-48DD-BD6C-79C15F0A663D}"/>
              </a:ext>
            </a:extLst>
          </p:cNvPr>
          <p:cNvPicPr>
            <a:picLocks noChangeAspect="1"/>
          </p:cNvPicPr>
          <p:nvPr/>
        </p:nvPicPr>
        <p:blipFill rotWithShape="1">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703922">
            <a:off x="9261763" y="1908471"/>
            <a:ext cx="1210719" cy="1765229"/>
          </a:xfrm>
          <a:prstGeom prst="rect">
            <a:avLst/>
          </a:prstGeom>
        </p:spPr>
      </p:pic>
      <p:sp>
        <p:nvSpPr>
          <p:cNvPr id="52" name="Rectangle: Rounded Corners 51">
            <a:extLst>
              <a:ext uri="{FF2B5EF4-FFF2-40B4-BE49-F238E27FC236}">
                <a16:creationId xmlns:a16="http://schemas.microsoft.com/office/drawing/2014/main" id="{00B86A88-0AFE-426F-AFA6-6C806489F3C7}"/>
              </a:ext>
            </a:extLst>
          </p:cNvPr>
          <p:cNvSpPr/>
          <p:nvPr/>
        </p:nvSpPr>
        <p:spPr>
          <a:xfrm>
            <a:off x="3308606" y="1999454"/>
            <a:ext cx="2365185" cy="2702253"/>
          </a:xfrm>
          <a:prstGeom prst="roundRect">
            <a:avLst>
              <a:gd name="adj" fmla="val 6108"/>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0F531D5D-3BB9-4B7F-A3A3-C253B55DC472}"/>
              </a:ext>
            </a:extLst>
          </p:cNvPr>
          <p:cNvSpPr/>
          <p:nvPr/>
        </p:nvSpPr>
        <p:spPr>
          <a:xfrm>
            <a:off x="665054" y="2010934"/>
            <a:ext cx="2365185" cy="2702253"/>
          </a:xfrm>
          <a:prstGeom prst="roundRect">
            <a:avLst>
              <a:gd name="adj" fmla="val 6108"/>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2FF1FFC-B081-41EA-ADE6-BD4B41B1D24A}"/>
              </a:ext>
            </a:extLst>
          </p:cNvPr>
          <p:cNvPicPr>
            <a:picLocks noChangeAspect="1"/>
          </p:cNvPicPr>
          <p:nvPr/>
        </p:nvPicPr>
        <p:blipFill rotWithShape="1">
          <a:blip r:embed="rId1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740337" y="1466503"/>
            <a:ext cx="2153093" cy="701404"/>
          </a:xfrm>
          <a:prstGeom prst="rect">
            <a:avLst/>
          </a:prstGeom>
        </p:spPr>
      </p:pic>
      <p:pic>
        <p:nvPicPr>
          <p:cNvPr id="46" name="Picture 45">
            <a:extLst>
              <a:ext uri="{FF2B5EF4-FFF2-40B4-BE49-F238E27FC236}">
                <a16:creationId xmlns:a16="http://schemas.microsoft.com/office/drawing/2014/main" id="{8497CC3E-212D-4AFF-A88E-CEABF2B42B2D}"/>
              </a:ext>
            </a:extLst>
          </p:cNvPr>
          <p:cNvPicPr>
            <a:picLocks noChangeAspect="1"/>
          </p:cNvPicPr>
          <p:nvPr/>
        </p:nvPicPr>
        <p:blipFill rotWithShape="1">
          <a:blip r:embed="rId1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282529">
            <a:off x="10046241" y="2303807"/>
            <a:ext cx="977902" cy="1765229"/>
          </a:xfrm>
          <a:prstGeom prst="rect">
            <a:avLst/>
          </a:prstGeom>
        </p:spPr>
      </p:pic>
      <p:pic>
        <p:nvPicPr>
          <p:cNvPr id="47" name="Picture 46">
            <a:extLst>
              <a:ext uri="{FF2B5EF4-FFF2-40B4-BE49-F238E27FC236}">
                <a16:creationId xmlns:a16="http://schemas.microsoft.com/office/drawing/2014/main" id="{7DDD1BEA-ACC9-4F11-BE5B-E92214EA61DB}"/>
              </a:ext>
            </a:extLst>
          </p:cNvPr>
          <p:cNvPicPr>
            <a:picLocks noChangeAspect="1"/>
          </p:cNvPicPr>
          <p:nvPr/>
        </p:nvPicPr>
        <p:blipFill rotWithShape="1">
          <a:blip r:embed="rId1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33328" y="2201948"/>
            <a:ext cx="1156050" cy="1765229"/>
          </a:xfrm>
          <a:prstGeom prst="rect">
            <a:avLst/>
          </a:prstGeom>
        </p:spPr>
      </p:pic>
      <p:pic>
        <p:nvPicPr>
          <p:cNvPr id="1032" name="Picture 8" descr="aws">
            <a:extLst>
              <a:ext uri="{FF2B5EF4-FFF2-40B4-BE49-F238E27FC236}">
                <a16:creationId xmlns:a16="http://schemas.microsoft.com/office/drawing/2014/main" id="{E4DF8E0B-8C0C-40DE-9250-580EBB4B7F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87998" y="1935457"/>
            <a:ext cx="2457962" cy="1382603"/>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Cloud">
            <a:extLst>
              <a:ext uri="{FF2B5EF4-FFF2-40B4-BE49-F238E27FC236}">
                <a16:creationId xmlns:a16="http://schemas.microsoft.com/office/drawing/2014/main" id="{935CA602-0D9D-48EB-8302-AC4C1342E143}"/>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flipH="1">
            <a:off x="3435189" y="2493336"/>
            <a:ext cx="2594173" cy="2364799"/>
          </a:xfrm>
          <a:prstGeom prst="rect">
            <a:avLst/>
          </a:prstGeom>
        </p:spPr>
      </p:pic>
      <p:pic>
        <p:nvPicPr>
          <p:cNvPr id="1030" name="Picture 6" descr="See the source image">
            <a:extLst>
              <a:ext uri="{FF2B5EF4-FFF2-40B4-BE49-F238E27FC236}">
                <a16:creationId xmlns:a16="http://schemas.microsoft.com/office/drawing/2014/main" id="{07CB9534-6DBC-4D8F-A1D9-610CDBE5A8D3}"/>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3813346" y="3672629"/>
            <a:ext cx="1943126" cy="5829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0BE167DF-1778-445A-BAB9-55EE8E6A9B75}"/>
              </a:ext>
            </a:extLst>
          </p:cNvPr>
          <p:cNvPicPr>
            <a:picLocks noChangeAspect="1" noChangeArrowheads="1"/>
          </p:cNvPicPr>
          <p:nvPr/>
        </p:nvPicPr>
        <p:blipFill rotWithShape="1">
          <a:blip r:embed="rId19" cstate="hqprint">
            <a:extLst>
              <a:ext uri="{28A0092B-C50C-407E-A947-70E740481C1C}">
                <a14:useLocalDpi xmlns:a14="http://schemas.microsoft.com/office/drawing/2010/main"/>
              </a:ext>
            </a:extLst>
          </a:blip>
          <a:srcRect/>
          <a:stretch/>
        </p:blipFill>
        <p:spPr bwMode="auto">
          <a:xfrm>
            <a:off x="1367808" y="3008068"/>
            <a:ext cx="734484" cy="729819"/>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descr="Wireless router">
            <a:extLst>
              <a:ext uri="{FF2B5EF4-FFF2-40B4-BE49-F238E27FC236}">
                <a16:creationId xmlns:a16="http://schemas.microsoft.com/office/drawing/2014/main" id="{D96613AF-6D28-4D99-A24A-47D1EFC09854}"/>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7026" t="7012" r="54330" b="36698"/>
          <a:stretch/>
        </p:blipFill>
        <p:spPr>
          <a:xfrm flipH="1">
            <a:off x="2313958" y="2701659"/>
            <a:ext cx="762416" cy="1395480"/>
          </a:xfrm>
          <a:prstGeom prst="rect">
            <a:avLst/>
          </a:prstGeom>
        </p:spPr>
      </p:pic>
      <p:sp>
        <p:nvSpPr>
          <p:cNvPr id="31" name="Oval 30">
            <a:extLst>
              <a:ext uri="{FF2B5EF4-FFF2-40B4-BE49-F238E27FC236}">
                <a16:creationId xmlns:a16="http://schemas.microsoft.com/office/drawing/2014/main" id="{998A635E-18B6-4D5E-92A3-64EE1A74AE53}"/>
              </a:ext>
            </a:extLst>
          </p:cNvPr>
          <p:cNvSpPr/>
          <p:nvPr/>
        </p:nvSpPr>
        <p:spPr>
          <a:xfrm rot="1645542">
            <a:off x="2228412" y="3379869"/>
            <a:ext cx="102289" cy="102289"/>
          </a:xfrm>
          <a:prstGeom prst="ellipse">
            <a:avLst/>
          </a:prstGeom>
          <a:solidFill>
            <a:srgbClr val="A7A7A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Graphic 20" descr="Smart Phone">
            <a:extLst>
              <a:ext uri="{FF2B5EF4-FFF2-40B4-BE49-F238E27FC236}">
                <a16:creationId xmlns:a16="http://schemas.microsoft.com/office/drawing/2014/main" id="{3131615C-2E58-45F9-9097-BCD140A2FA3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11411492">
            <a:off x="1274166" y="3921373"/>
            <a:ext cx="699902" cy="699902"/>
          </a:xfrm>
          <a:prstGeom prst="rect">
            <a:avLst/>
          </a:prstGeom>
        </p:spPr>
      </p:pic>
      <p:pic>
        <p:nvPicPr>
          <p:cNvPr id="33" name="Graphic 32" descr="Smart Phone">
            <a:extLst>
              <a:ext uri="{FF2B5EF4-FFF2-40B4-BE49-F238E27FC236}">
                <a16:creationId xmlns:a16="http://schemas.microsoft.com/office/drawing/2014/main" id="{334A6433-AF0E-4DA2-833A-CFEA2181F37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15313842">
            <a:off x="658581" y="3364731"/>
            <a:ext cx="699902" cy="699902"/>
          </a:xfrm>
          <a:prstGeom prst="rect">
            <a:avLst/>
          </a:prstGeom>
        </p:spPr>
      </p:pic>
      <p:pic>
        <p:nvPicPr>
          <p:cNvPr id="32" name="Graphic 31" descr="Smart Phone">
            <a:extLst>
              <a:ext uri="{FF2B5EF4-FFF2-40B4-BE49-F238E27FC236}">
                <a16:creationId xmlns:a16="http://schemas.microsoft.com/office/drawing/2014/main" id="{FCDEDA07-4DDE-4506-B68F-EBC041FC0B2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8180161">
            <a:off x="1992009" y="3691999"/>
            <a:ext cx="699902" cy="699902"/>
          </a:xfrm>
          <a:prstGeom prst="rect">
            <a:avLst/>
          </a:prstGeom>
        </p:spPr>
      </p:pic>
      <p:pic>
        <p:nvPicPr>
          <p:cNvPr id="34" name="Graphic 33" descr="Smart Phone">
            <a:extLst>
              <a:ext uri="{FF2B5EF4-FFF2-40B4-BE49-F238E27FC236}">
                <a16:creationId xmlns:a16="http://schemas.microsoft.com/office/drawing/2014/main" id="{E36208A5-28B4-4A82-8347-327007B8AA0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rot="17953410">
            <a:off x="703521" y="2627207"/>
            <a:ext cx="699902" cy="699902"/>
          </a:xfrm>
          <a:prstGeom prst="rect">
            <a:avLst/>
          </a:prstGeom>
        </p:spPr>
      </p:pic>
      <p:pic>
        <p:nvPicPr>
          <p:cNvPr id="35" name="Graphic 34" descr="Smart Phone">
            <a:extLst>
              <a:ext uri="{FF2B5EF4-FFF2-40B4-BE49-F238E27FC236}">
                <a16:creationId xmlns:a16="http://schemas.microsoft.com/office/drawing/2014/main" id="{2E1F8BB0-2603-40BB-A738-350458411CF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341142" y="2149055"/>
            <a:ext cx="699902" cy="699902"/>
          </a:xfrm>
          <a:prstGeom prst="rect">
            <a:avLst/>
          </a:prstGeom>
        </p:spPr>
      </p:pic>
      <p:pic>
        <p:nvPicPr>
          <p:cNvPr id="36" name="Graphic 35" descr="Smart Phone">
            <a:extLst>
              <a:ext uri="{FF2B5EF4-FFF2-40B4-BE49-F238E27FC236}">
                <a16:creationId xmlns:a16="http://schemas.microsoft.com/office/drawing/2014/main" id="{F8D5808F-A0FC-49E4-9F2F-EFB6BFB4986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2874841">
            <a:off x="2009202" y="2419748"/>
            <a:ext cx="699902" cy="699902"/>
          </a:xfrm>
          <a:prstGeom prst="rect">
            <a:avLst/>
          </a:prstGeom>
        </p:spPr>
      </p:pic>
      <p:pic>
        <p:nvPicPr>
          <p:cNvPr id="63" name="Graphic 62" descr="Gears">
            <a:extLst>
              <a:ext uri="{FF2B5EF4-FFF2-40B4-BE49-F238E27FC236}">
                <a16:creationId xmlns:a16="http://schemas.microsoft.com/office/drawing/2014/main" id="{6ECFFD5B-9772-465D-8D5D-E2BDAA68EECA}"/>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rot="3829105">
            <a:off x="7634643" y="4166389"/>
            <a:ext cx="763498" cy="763498"/>
          </a:xfrm>
          <a:prstGeom prst="rect">
            <a:avLst/>
          </a:prstGeom>
        </p:spPr>
      </p:pic>
      <p:sp>
        <p:nvSpPr>
          <p:cNvPr id="67" name="Subtitle 2">
            <a:extLst>
              <a:ext uri="{FF2B5EF4-FFF2-40B4-BE49-F238E27FC236}">
                <a16:creationId xmlns:a16="http://schemas.microsoft.com/office/drawing/2014/main" id="{BEBB31F2-2978-45B7-89D9-1145C86AA0AD}"/>
              </a:ext>
            </a:extLst>
          </p:cNvPr>
          <p:cNvSpPr txBox="1">
            <a:spLocks/>
          </p:cNvSpPr>
          <p:nvPr/>
        </p:nvSpPr>
        <p:spPr>
          <a:xfrm>
            <a:off x="365758" y="5968106"/>
            <a:ext cx="9149082" cy="524654"/>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r>
              <a:rPr lang="en-US" sz="800" dirty="0">
                <a:solidFill>
                  <a:schemeClr val="tx1">
                    <a:lumMod val="65000"/>
                    <a:lumOff val="35000"/>
                  </a:schemeClr>
                </a:solidFill>
                <a:cs typeface="Arial"/>
              </a:rPr>
            </a:br>
            <a:r>
              <a:rPr lang="en-US" sz="800" dirty="0">
                <a:solidFill>
                  <a:schemeClr val="tx1">
                    <a:lumMod val="65000"/>
                    <a:lumOff val="35000"/>
                  </a:schemeClr>
                </a:solidFill>
                <a:cs typeface="Arial"/>
              </a:rPr>
              <a:t>Logos copyright Adobe Stock</a:t>
            </a:r>
            <a:br>
              <a:rPr lang="en-US" sz="800" dirty="0">
                <a:solidFill>
                  <a:schemeClr val="tx1">
                    <a:lumMod val="65000"/>
                    <a:lumOff val="35000"/>
                  </a:schemeClr>
                </a:solidFill>
                <a:cs typeface="Arial"/>
              </a:rPr>
            </a:br>
            <a:endParaRPr lang="en-US" sz="800" dirty="0">
              <a:solidFill>
                <a:schemeClr val="tx1">
                  <a:lumMod val="65000"/>
                  <a:lumOff val="35000"/>
                </a:schemeClr>
              </a:solidFill>
              <a:cs typeface="Arial"/>
            </a:endParaRPr>
          </a:p>
        </p:txBody>
      </p:sp>
      <p:pic>
        <p:nvPicPr>
          <p:cNvPr id="9" name="Graphic 8" descr="Playbook">
            <a:extLst>
              <a:ext uri="{FF2B5EF4-FFF2-40B4-BE49-F238E27FC236}">
                <a16:creationId xmlns:a16="http://schemas.microsoft.com/office/drawing/2014/main" id="{B74DA756-EBE6-4F9E-A8B2-095687C3EC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6051708" y="2298694"/>
            <a:ext cx="1487095" cy="1487095"/>
          </a:xfrm>
          <a:prstGeom prst="rect">
            <a:avLst/>
          </a:prstGeom>
        </p:spPr>
      </p:pic>
      <p:pic>
        <p:nvPicPr>
          <p:cNvPr id="40" name="Picture 6" descr="See the source image">
            <a:extLst>
              <a:ext uri="{FF2B5EF4-FFF2-40B4-BE49-F238E27FC236}">
                <a16:creationId xmlns:a16="http://schemas.microsoft.com/office/drawing/2014/main" id="{28CC86B1-6789-4E55-B234-95E0C9DB30B0}"/>
              </a:ext>
            </a:extLst>
          </p:cNvPr>
          <p:cNvPicPr>
            <a:picLocks noChangeAspect="1" noChangeArrowheads="1"/>
          </p:cNvPicPr>
          <p:nvPr/>
        </p:nvPicPr>
        <p:blipFill>
          <a:blip r:embed="rId38"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43855" y="3282505"/>
            <a:ext cx="932887" cy="73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888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descr="A view of a city&#10;&#10;Description generated with very high confidence">
            <a:extLst>
              <a:ext uri="{FF2B5EF4-FFF2-40B4-BE49-F238E27FC236}">
                <a16:creationId xmlns:a16="http://schemas.microsoft.com/office/drawing/2014/main" id="{567155E0-314A-4636-AA41-C6E1FB981D63}"/>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rightnessContrast bright="20000" contrast="-20000"/>
                    </a14:imgEffect>
                  </a14:imgLayer>
                </a14:imgProps>
              </a:ext>
            </a:extLst>
          </a:blip>
          <a:srcRect t="18870" b="12701"/>
          <a:stretch/>
        </p:blipFill>
        <p:spPr>
          <a:xfrm>
            <a:off x="0" y="926928"/>
            <a:ext cx="12192000" cy="5424106"/>
          </a:xfrm>
          <a:prstGeom prst="rect">
            <a:avLst/>
          </a:prstGeom>
        </p:spPr>
      </p:pic>
      <p:sp>
        <p:nvSpPr>
          <p:cNvPr id="2" name="Title 1">
            <a:extLst>
              <a:ext uri="{FF2B5EF4-FFF2-40B4-BE49-F238E27FC236}">
                <a16:creationId xmlns:a16="http://schemas.microsoft.com/office/drawing/2014/main" id="{7350F2FF-BF06-49E2-A886-0261782AC188}"/>
              </a:ext>
            </a:extLst>
          </p:cNvPr>
          <p:cNvSpPr>
            <a:spLocks noGrp="1"/>
          </p:cNvSpPr>
          <p:nvPr>
            <p:ph type="title"/>
          </p:nvPr>
        </p:nvSpPr>
        <p:spPr>
          <a:xfrm>
            <a:off x="365760" y="365760"/>
            <a:ext cx="4375205" cy="535531"/>
          </a:xfrm>
        </p:spPr>
        <p:txBody>
          <a:bodyPr/>
          <a:lstStyle/>
          <a:p>
            <a:r>
              <a:rPr lang="en-US" dirty="0"/>
              <a:t>References &amp; Tools Used</a:t>
            </a:r>
          </a:p>
        </p:txBody>
      </p:sp>
      <p:sp>
        <p:nvSpPr>
          <p:cNvPr id="5" name="Slide Number Placeholder 4">
            <a:extLst>
              <a:ext uri="{FF2B5EF4-FFF2-40B4-BE49-F238E27FC236}">
                <a16:creationId xmlns:a16="http://schemas.microsoft.com/office/drawing/2014/main" id="{2786AC6D-353A-4EF7-B412-F7FA2CC6B69C}"/>
              </a:ext>
            </a:extLst>
          </p:cNvPr>
          <p:cNvSpPr>
            <a:spLocks noGrp="1"/>
          </p:cNvSpPr>
          <p:nvPr>
            <p:ph type="sldNum" sz="quarter" idx="12"/>
          </p:nvPr>
        </p:nvSpPr>
        <p:spPr/>
        <p:txBody>
          <a:bodyPr/>
          <a:lstStyle/>
          <a:p>
            <a:fld id="{0A9A232E-8AC0-4BA8-98C6-476561B11759}" type="slidenum">
              <a:rPr lang="en-US" smtClean="0"/>
              <a:t>6</a:t>
            </a:fld>
            <a:endParaRPr lang="en-US" dirty="0"/>
          </a:p>
        </p:txBody>
      </p:sp>
      <p:sp>
        <p:nvSpPr>
          <p:cNvPr id="7" name="Subtitle 2">
            <a:extLst>
              <a:ext uri="{FF2B5EF4-FFF2-40B4-BE49-F238E27FC236}">
                <a16:creationId xmlns:a16="http://schemas.microsoft.com/office/drawing/2014/main" id="{36BD9B58-B7EC-4A87-841A-13DC6E3012D9}"/>
              </a:ext>
            </a:extLst>
          </p:cNvPr>
          <p:cNvSpPr txBox="1">
            <a:spLocks/>
          </p:cNvSpPr>
          <p:nvPr/>
        </p:nvSpPr>
        <p:spPr>
          <a:xfrm>
            <a:off x="365758" y="5968106"/>
            <a:ext cx="9149082" cy="524654"/>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r>
              <a:rPr lang="en-US" sz="800" dirty="0">
                <a:solidFill>
                  <a:schemeClr val="tx1">
                    <a:lumMod val="65000"/>
                    <a:lumOff val="35000"/>
                  </a:schemeClr>
                </a:solidFill>
                <a:cs typeface="Arial"/>
              </a:rPr>
            </a:br>
            <a:r>
              <a:rPr lang="en-US" sz="800" dirty="0">
                <a:solidFill>
                  <a:schemeClr val="tx1">
                    <a:lumMod val="65000"/>
                    <a:lumOff val="35000"/>
                  </a:schemeClr>
                </a:solidFill>
                <a:cs typeface="Arial"/>
              </a:rPr>
              <a:t>Logos copyright/trademark by respective owner.</a:t>
            </a:r>
            <a:br>
              <a:rPr lang="en-US" sz="800" dirty="0">
                <a:solidFill>
                  <a:schemeClr val="tx1">
                    <a:lumMod val="65000"/>
                    <a:lumOff val="35000"/>
                  </a:schemeClr>
                </a:solidFill>
                <a:cs typeface="Arial"/>
              </a:rPr>
            </a:br>
            <a:endParaRPr lang="en-US" sz="800" dirty="0">
              <a:solidFill>
                <a:schemeClr val="tx1">
                  <a:lumMod val="65000"/>
                  <a:lumOff val="35000"/>
                </a:schemeClr>
              </a:solidFill>
              <a:cs typeface="Arial"/>
            </a:endParaRPr>
          </a:p>
        </p:txBody>
      </p:sp>
      <p:sp>
        <p:nvSpPr>
          <p:cNvPr id="19" name="Rectangle: Rounded Corners 18">
            <a:extLst>
              <a:ext uri="{FF2B5EF4-FFF2-40B4-BE49-F238E27FC236}">
                <a16:creationId xmlns:a16="http://schemas.microsoft.com/office/drawing/2014/main" id="{84A76DD5-F8AD-40BE-A087-31C8A52E0F45}"/>
              </a:ext>
            </a:extLst>
          </p:cNvPr>
          <p:cNvSpPr/>
          <p:nvPr/>
        </p:nvSpPr>
        <p:spPr>
          <a:xfrm>
            <a:off x="8901619" y="2001226"/>
            <a:ext cx="3017479" cy="839560"/>
          </a:xfrm>
          <a:prstGeom prst="roundRect">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See the source image">
            <a:extLst>
              <a:ext uri="{FF2B5EF4-FFF2-40B4-BE49-F238E27FC236}">
                <a16:creationId xmlns:a16="http://schemas.microsoft.com/office/drawing/2014/main" id="{450A2B41-E2FE-46FD-A257-206274590ED1}"/>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8995989" y="2079700"/>
            <a:ext cx="2869970" cy="674814"/>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BF5B4D5B-CD05-468E-AC01-8C69A124A186}"/>
              </a:ext>
            </a:extLst>
          </p:cNvPr>
          <p:cNvSpPr/>
          <p:nvPr/>
        </p:nvSpPr>
        <p:spPr>
          <a:xfrm>
            <a:off x="8896692" y="1051445"/>
            <a:ext cx="3017480" cy="863509"/>
          </a:xfrm>
          <a:prstGeom prst="roundRect">
            <a:avLst/>
          </a:prstGeom>
          <a:solidFill>
            <a:srgbClr val="455A64"/>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atsApp logo.svg">
            <a:extLst>
              <a:ext uri="{FF2B5EF4-FFF2-40B4-BE49-F238E27FC236}">
                <a16:creationId xmlns:a16="http://schemas.microsoft.com/office/drawing/2014/main" id="{BD0AE327-B6EF-4E64-A62B-D13793A48297}"/>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937277" y="1075874"/>
            <a:ext cx="2905635" cy="7990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71CABDA2-72CC-4FBC-B8CC-026BC1128D4A}"/>
              </a:ext>
            </a:extLst>
          </p:cNvPr>
          <p:cNvSpPr/>
          <p:nvPr/>
        </p:nvSpPr>
        <p:spPr>
          <a:xfrm>
            <a:off x="8896692" y="2947174"/>
            <a:ext cx="3017480" cy="863509"/>
          </a:xfrm>
          <a:prstGeom prst="roundRect">
            <a:avLst/>
          </a:prstGeom>
          <a:solidFill>
            <a:srgbClr val="455A64"/>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Adafruit IO Logo">
            <a:extLst>
              <a:ext uri="{FF2B5EF4-FFF2-40B4-BE49-F238E27FC236}">
                <a16:creationId xmlns:a16="http://schemas.microsoft.com/office/drawing/2014/main" id="{0353304E-D743-41A5-AF53-D53DD886F501}"/>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9185696" y="3014816"/>
            <a:ext cx="992621" cy="7385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dafruit Logo">
            <a:extLst>
              <a:ext uri="{FF2B5EF4-FFF2-40B4-BE49-F238E27FC236}">
                <a16:creationId xmlns:a16="http://schemas.microsoft.com/office/drawing/2014/main" id="{C28AC4F2-E193-4530-9AE4-149E3533191A}"/>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0985478" y="2990716"/>
            <a:ext cx="762610" cy="76261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E4F9C187-F15A-4214-A46B-0798275A767B}"/>
              </a:ext>
            </a:extLst>
          </p:cNvPr>
          <p:cNvSpPr/>
          <p:nvPr/>
        </p:nvSpPr>
        <p:spPr>
          <a:xfrm>
            <a:off x="8896693" y="3939810"/>
            <a:ext cx="927791" cy="839560"/>
          </a:xfrm>
          <a:prstGeom prst="roundRect">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File:Raspberry Pi Logo.svg">
            <a:extLst>
              <a:ext uri="{FF2B5EF4-FFF2-40B4-BE49-F238E27FC236}">
                <a16:creationId xmlns:a16="http://schemas.microsoft.com/office/drawing/2014/main" id="{688C9008-5364-4491-A5D0-A6B03FD1EBA6}"/>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9093481" y="4042367"/>
            <a:ext cx="502612" cy="64202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5A7C72B2-691A-44E4-8130-A132F03B31C5}"/>
              </a:ext>
            </a:extLst>
          </p:cNvPr>
          <p:cNvSpPr/>
          <p:nvPr/>
        </p:nvSpPr>
        <p:spPr>
          <a:xfrm>
            <a:off x="9944772" y="3952409"/>
            <a:ext cx="927791" cy="839560"/>
          </a:xfrm>
          <a:prstGeom prst="roundRect">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6A032769-B053-4FEC-8BBE-4C6CE7239406}"/>
              </a:ext>
            </a:extLst>
          </p:cNvPr>
          <p:cNvSpPr/>
          <p:nvPr/>
        </p:nvSpPr>
        <p:spPr>
          <a:xfrm>
            <a:off x="10992851" y="3952409"/>
            <a:ext cx="927791" cy="839560"/>
          </a:xfrm>
          <a:prstGeom prst="roundRect">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4" name="Picture 16" descr="See the source image">
            <a:extLst>
              <a:ext uri="{FF2B5EF4-FFF2-40B4-BE49-F238E27FC236}">
                <a16:creationId xmlns:a16="http://schemas.microsoft.com/office/drawing/2014/main" id="{E30BCBD9-A542-48EE-8203-CCC4A3A4E54E}"/>
              </a:ext>
            </a:extLst>
          </p:cNvPr>
          <p:cNvPicPr>
            <a:picLocks noChangeAspect="1" noChangeArrowheads="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67802" y="3933566"/>
            <a:ext cx="875260" cy="84580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ee the source image">
            <a:extLst>
              <a:ext uri="{FF2B5EF4-FFF2-40B4-BE49-F238E27FC236}">
                <a16:creationId xmlns:a16="http://schemas.microsoft.com/office/drawing/2014/main" id="{825D9DF5-ABCC-4AB3-8B12-83740BA4C810}"/>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1078708" y="3988757"/>
            <a:ext cx="756075" cy="75607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751BE7BC-8655-47C8-A175-D7D9E7354CAD}"/>
              </a:ext>
            </a:extLst>
          </p:cNvPr>
          <p:cNvSpPr/>
          <p:nvPr/>
        </p:nvSpPr>
        <p:spPr>
          <a:xfrm>
            <a:off x="8881354" y="5200529"/>
            <a:ext cx="3017479" cy="839560"/>
          </a:xfrm>
          <a:prstGeom prst="roundRect">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à¦¸à§à¦¯à¦¾à¦¸ à¦²à§à¦à§.png">
            <a:extLst>
              <a:ext uri="{FF2B5EF4-FFF2-40B4-BE49-F238E27FC236}">
                <a16:creationId xmlns:a16="http://schemas.microsoft.com/office/drawing/2014/main" id="{93733C25-4F25-42BC-991A-503D4C3F101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0342249" y="5312428"/>
            <a:ext cx="1496829" cy="647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7F7E2BD4-5064-4D9B-A770-F227A433DF99}"/>
              </a:ext>
            </a:extLst>
          </p:cNvPr>
          <p:cNvPicPr>
            <a:picLocks noChangeAspect="1" noChangeArrowheads="1"/>
          </p:cNvPicPr>
          <p:nvPr/>
        </p:nvPicPr>
        <p:blipFill>
          <a:blip r:embed="rId1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937277" y="5250739"/>
            <a:ext cx="932887" cy="73354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27">
            <a:extLst>
              <a:ext uri="{FF2B5EF4-FFF2-40B4-BE49-F238E27FC236}">
                <a16:creationId xmlns:a16="http://schemas.microsoft.com/office/drawing/2014/main" id="{DB7BD864-DDA1-436B-BDCD-77B0CBEF48A4}"/>
              </a:ext>
            </a:extLst>
          </p:cNvPr>
          <p:cNvSpPr/>
          <p:nvPr/>
        </p:nvSpPr>
        <p:spPr>
          <a:xfrm>
            <a:off x="8896692" y="4893975"/>
            <a:ext cx="3017480" cy="197160"/>
          </a:xfrm>
          <a:prstGeom prst="roundRect">
            <a:avLst/>
          </a:prstGeom>
          <a:solidFill>
            <a:srgbClr val="455A64"/>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8BEA2EBD-6DE4-4127-85DF-BC49883418EA}"/>
              </a:ext>
            </a:extLst>
          </p:cNvPr>
          <p:cNvSpPr/>
          <p:nvPr/>
        </p:nvSpPr>
        <p:spPr>
          <a:xfrm>
            <a:off x="277828" y="1070558"/>
            <a:ext cx="8431058" cy="4969531"/>
          </a:xfrm>
          <a:prstGeom prst="roundRect">
            <a:avLst>
              <a:gd name="adj" fmla="val 4381"/>
            </a:avLst>
          </a:prstGeom>
          <a:solidFill>
            <a:schemeClr val="bg1"/>
          </a:solidFill>
          <a:ln>
            <a:noFill/>
          </a:ln>
          <a:effectLst>
            <a:outerShdw blurRad="762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D6F52F-0E33-414A-8DFA-2929A7F45A64}"/>
              </a:ext>
            </a:extLst>
          </p:cNvPr>
          <p:cNvSpPr>
            <a:spLocks noGrp="1"/>
          </p:cNvSpPr>
          <p:nvPr>
            <p:ph idx="1"/>
          </p:nvPr>
        </p:nvSpPr>
        <p:spPr>
          <a:xfrm>
            <a:off x="365760" y="1280160"/>
            <a:ext cx="8237765" cy="4939910"/>
          </a:xfrm>
        </p:spPr>
        <p:txBody>
          <a:bodyPr numCol="1">
            <a:normAutofit/>
          </a:bodyPr>
          <a:lstStyle/>
          <a:p>
            <a:pPr>
              <a:spcBef>
                <a:spcPts val="600"/>
              </a:spcBef>
            </a:pPr>
            <a:r>
              <a:rPr lang="en-US" sz="1100" dirty="0"/>
              <a:t>(2019). "AQS API / Query </a:t>
            </a:r>
            <a:r>
              <a:rPr lang="en-US" sz="1100" dirty="0" err="1"/>
              <a:t>AirData</a:t>
            </a:r>
            <a:r>
              <a:rPr lang="en-US" sz="1100" dirty="0"/>
              <a:t> - San Diego County." from https://aqs.epa.gov/api.</a:t>
            </a:r>
          </a:p>
          <a:p>
            <a:pPr>
              <a:spcBef>
                <a:spcPts val="600"/>
              </a:spcBef>
            </a:pPr>
            <a:r>
              <a:rPr lang="en-US" sz="1100" dirty="0"/>
              <a:t>(2019). "Search for Public Schools - San Diego County Search Results." from https://nces.ed.gov/ccd/schoolsearch/school_list.asp?Search=1&amp;InstName=&amp;SchoolID=&amp;Address=&amp;City=&amp;State=06&amp;Zip=&amp;Miles=&amp;County=san+diego&amp;PhoneAreaCode=&amp;Phone=&amp;DistrictName=&amp;DistrictID=&amp;SchoolType=1&amp;SchoolType=2&amp;SchoolType=3&amp;SchoolType=4&amp;SpecificSchlTypes=all&amp;IncGrade=-1&amp;LoGrade=-1&amp;HiGrade=-1.</a:t>
            </a:r>
          </a:p>
          <a:p>
            <a:pPr>
              <a:spcBef>
                <a:spcPts val="600"/>
              </a:spcBef>
            </a:pPr>
            <a:r>
              <a:rPr lang="en-US" sz="1100" dirty="0"/>
              <a:t>Addo-</a:t>
            </a:r>
            <a:r>
              <a:rPr lang="en-US" sz="1100" dirty="0" err="1"/>
              <a:t>Yobo</a:t>
            </a:r>
            <a:r>
              <a:rPr lang="en-US" sz="1100" dirty="0"/>
              <a:t>, E. O. D., Ade, S., </a:t>
            </a:r>
            <a:r>
              <a:rPr lang="en-US" sz="1100" dirty="0" err="1"/>
              <a:t>Agodokpessi</a:t>
            </a:r>
            <a:r>
              <a:rPr lang="en-US" sz="1100" dirty="0"/>
              <a:t>, G., Aguirre, V., </a:t>
            </a:r>
            <a:r>
              <a:rPr lang="en-US" sz="1100" dirty="0" err="1"/>
              <a:t>Aït</a:t>
            </a:r>
            <a:r>
              <a:rPr lang="en-US" sz="1100" dirty="0"/>
              <a:t>-Khaled, N., </a:t>
            </a:r>
            <a:r>
              <a:rPr lang="en-US" sz="1100" dirty="0" err="1"/>
              <a:t>Amukoye</a:t>
            </a:r>
            <a:r>
              <a:rPr lang="en-US" sz="1100" dirty="0"/>
              <a:t>, E., . . . </a:t>
            </a:r>
            <a:r>
              <a:rPr lang="en-US" sz="1100" dirty="0" err="1"/>
              <a:t>Zurba</a:t>
            </a:r>
            <a:r>
              <a:rPr lang="en-US" sz="1100" dirty="0"/>
              <a:t>, L. (2018). </a:t>
            </a:r>
            <a:r>
              <a:rPr lang="en-US" sz="1100" i="1" dirty="0"/>
              <a:t>The Global Asthma Report 2018</a:t>
            </a:r>
            <a:r>
              <a:rPr lang="en-US" sz="1100" dirty="0"/>
              <a:t>. Retrieved from Auckland, New Zealand: http://globalasthmareport.org/Global%20Asthma%20Report%202018.pdf </a:t>
            </a:r>
          </a:p>
          <a:p>
            <a:pPr>
              <a:spcBef>
                <a:spcPts val="600"/>
              </a:spcBef>
            </a:pPr>
            <a:r>
              <a:rPr lang="en-US" sz="1100" dirty="0"/>
              <a:t>BBC World News (2019). "Schools should have 'no idling zones', Public Health England chief says." Retrieved Mar 12, 2019, 2019, from https://www.bbc.com/news/uk-47520848.</a:t>
            </a:r>
          </a:p>
          <a:p>
            <a:pPr>
              <a:spcBef>
                <a:spcPts val="600"/>
              </a:spcBef>
            </a:pPr>
            <a:r>
              <a:rPr lang="en-US" sz="1100" dirty="0"/>
              <a:t>Center for Sustainable Energy. (2019). San Diego Regional Quality of Life Dashboard. Equinox Project. Retrieved March 9, 2019 from https://energycenter.org/equinox/dashboard</a:t>
            </a:r>
          </a:p>
          <a:p>
            <a:pPr>
              <a:spcBef>
                <a:spcPts val="600"/>
              </a:spcBef>
            </a:pPr>
            <a:r>
              <a:rPr lang="en-US" sz="1100" dirty="0"/>
              <a:t>City of San Diego Environmental Services Department. (March 2004). What Issues Affect the Quality of Life in San Diego? Retrieved March 9, 2019 from https://www.sandiego.gov/sites/default/files/legacy/environmental-services/pdf/sustainable/survey_answers.pdf</a:t>
            </a:r>
          </a:p>
          <a:p>
            <a:pPr>
              <a:spcBef>
                <a:spcPts val="600"/>
              </a:spcBef>
            </a:pPr>
            <a:r>
              <a:rPr lang="en-US" sz="1100" dirty="0"/>
              <a:t>Finance &amp; General Government Group, Office of Financial Planning, (2014). San Diego County Fact Sheet. San Diego, CA, County of San Diego: 2.</a:t>
            </a:r>
          </a:p>
          <a:p>
            <a:pPr>
              <a:spcBef>
                <a:spcPts val="600"/>
              </a:spcBef>
            </a:pPr>
            <a:r>
              <a:rPr lang="en-US" sz="1100" dirty="0"/>
              <a:t>Lemke, L. D., </a:t>
            </a:r>
            <a:r>
              <a:rPr lang="en-US" sz="1100" dirty="0" err="1"/>
              <a:t>Lamerato</a:t>
            </a:r>
            <a:r>
              <a:rPr lang="en-US" sz="1100" dirty="0"/>
              <a:t>, L. E., Xu, X., </a:t>
            </a:r>
            <a:r>
              <a:rPr lang="en-US" sz="1100" dirty="0" err="1"/>
              <a:t>Booza</a:t>
            </a:r>
            <a:r>
              <a:rPr lang="en-US" sz="1100" dirty="0"/>
              <a:t>, J. C., </a:t>
            </a:r>
            <a:r>
              <a:rPr lang="en-US" sz="1100" dirty="0" err="1"/>
              <a:t>Reiners</a:t>
            </a:r>
            <a:r>
              <a:rPr lang="en-US" sz="1100" dirty="0"/>
              <a:t>, J. J., Jr., Raymond Iii, D. M., . . . Krouse, H. J. (2014). Geospatial relationships of air pollution and acute asthma events across the Detroit-Windsor international border: Study design and preliminary results. </a:t>
            </a:r>
            <a:r>
              <a:rPr lang="en-US" sz="1100" i="1" dirty="0"/>
              <a:t>Journal of Exposure Science and Environmental Epidemiology, 24</a:t>
            </a:r>
            <a:r>
              <a:rPr lang="en-US" sz="1100" dirty="0"/>
              <a:t>(4), 346-357. </a:t>
            </a:r>
            <a:r>
              <a:rPr lang="en-US" sz="1100" dirty="0" err="1"/>
              <a:t>doi:http</a:t>
            </a:r>
            <a:r>
              <a:rPr lang="en-US" sz="1100" dirty="0"/>
              <a:t>://dx.doi.org/10.1038/jes.2013.78</a:t>
            </a:r>
          </a:p>
          <a:p>
            <a:pPr>
              <a:spcBef>
                <a:spcPts val="600"/>
              </a:spcBef>
            </a:pPr>
            <a:r>
              <a:rPr lang="en-US" sz="1100" dirty="0"/>
              <a:t>Ohio State University. (2011, July 6). Air pollution linked to learning and memory problems, depression. ScienceDaily. Retrieved March 9, 2019 from www.sciencedaily.com/releases/2011/07/110705071735.htm</a:t>
            </a:r>
          </a:p>
          <a:p>
            <a:pPr>
              <a:spcBef>
                <a:spcPts val="600"/>
              </a:spcBef>
            </a:pPr>
            <a:r>
              <a:rPr lang="en-US" sz="1100" dirty="0" err="1"/>
              <a:t>Skarková</a:t>
            </a:r>
            <a:r>
              <a:rPr lang="en-US" sz="1100" dirty="0"/>
              <a:t>, P., </a:t>
            </a:r>
            <a:r>
              <a:rPr lang="en-US" sz="1100" dirty="0" err="1"/>
              <a:t>Kadlubiec</a:t>
            </a:r>
            <a:r>
              <a:rPr lang="en-US" sz="1100" dirty="0"/>
              <a:t>, R., Fischer, M., </a:t>
            </a:r>
            <a:r>
              <a:rPr lang="en-US" sz="1100" dirty="0" err="1"/>
              <a:t>Kratenová</a:t>
            </a:r>
            <a:r>
              <a:rPr lang="en-US" sz="1100" dirty="0"/>
              <a:t>, J., </a:t>
            </a:r>
            <a:r>
              <a:rPr lang="en-US" sz="1100" dirty="0" err="1"/>
              <a:t>Zapletal</a:t>
            </a:r>
            <a:r>
              <a:rPr lang="en-US" sz="1100" dirty="0"/>
              <a:t>, M., &amp; </a:t>
            </a:r>
            <a:r>
              <a:rPr lang="en-US" sz="1100" dirty="0" err="1"/>
              <a:t>Vrubel</a:t>
            </a:r>
            <a:r>
              <a:rPr lang="en-US" sz="1100" dirty="0"/>
              <a:t>, J. (2015). Refining of asthma prevalence spatial distribution and visualization of outdoor environment factors using GIS and its application for identification of mutual associations. </a:t>
            </a:r>
            <a:r>
              <a:rPr lang="en-US" sz="1100" i="1" dirty="0"/>
              <a:t>Central European Journal of Public Health, 23</a:t>
            </a:r>
            <a:r>
              <a:rPr lang="en-US" sz="1100" dirty="0"/>
              <a:t>(3), 258-266. </a:t>
            </a:r>
          </a:p>
          <a:p>
            <a:pPr>
              <a:spcBef>
                <a:spcPts val="600"/>
              </a:spcBef>
            </a:pPr>
            <a:r>
              <a:rPr lang="en-US" sz="1100" dirty="0"/>
              <a:t>Wise, J. (2016). Better air quality reduces respiratory symptoms among children in southern California. </a:t>
            </a:r>
            <a:r>
              <a:rPr lang="en-US" sz="1100" i="1" dirty="0"/>
              <a:t>BMJ : British Medical Journal (Online), 353</a:t>
            </a:r>
            <a:r>
              <a:rPr lang="en-US" sz="1100" dirty="0"/>
              <a:t>. </a:t>
            </a:r>
            <a:r>
              <a:rPr lang="en-US" sz="1100" dirty="0" err="1"/>
              <a:t>doi:http</a:t>
            </a:r>
            <a:r>
              <a:rPr lang="en-US" sz="1100" dirty="0"/>
              <a:t>://dx.doi.org/10.1136/bmj.i2083</a:t>
            </a:r>
          </a:p>
          <a:p>
            <a:pPr>
              <a:spcBef>
                <a:spcPts val="600"/>
              </a:spcBef>
            </a:pPr>
            <a:endParaRPr lang="en-US" sz="1100" dirty="0"/>
          </a:p>
        </p:txBody>
      </p:sp>
    </p:spTree>
    <p:extLst>
      <p:ext uri="{BB962C8B-B14F-4D97-AF65-F5344CB8AC3E}">
        <p14:creationId xmlns:p14="http://schemas.microsoft.com/office/powerpoint/2010/main" val="331758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descr="A view of a city&#10;&#10;Description generated with very high confidence">
            <a:extLst>
              <a:ext uri="{FF2B5EF4-FFF2-40B4-BE49-F238E27FC236}">
                <a16:creationId xmlns:a16="http://schemas.microsoft.com/office/drawing/2014/main" id="{5B450C41-36BE-428F-B213-32D45EE6F150}"/>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rightnessContrast bright="20000" contrast="-20000"/>
                    </a14:imgEffect>
                  </a14:imgLayer>
                </a14:imgProps>
              </a:ext>
            </a:extLst>
          </a:blip>
          <a:srcRect t="18870" b="12701"/>
          <a:stretch/>
        </p:blipFill>
        <p:spPr>
          <a:xfrm>
            <a:off x="0" y="926928"/>
            <a:ext cx="12192000" cy="5424106"/>
          </a:xfrm>
          <a:prstGeom prst="rect">
            <a:avLst/>
          </a:prstGeom>
        </p:spPr>
      </p:pic>
      <p:sp>
        <p:nvSpPr>
          <p:cNvPr id="2" name="Title 1">
            <a:extLst>
              <a:ext uri="{FF2B5EF4-FFF2-40B4-BE49-F238E27FC236}">
                <a16:creationId xmlns:a16="http://schemas.microsoft.com/office/drawing/2014/main" id="{0A39AD32-56E2-49CA-84F7-7E989436092D}"/>
              </a:ext>
            </a:extLst>
          </p:cNvPr>
          <p:cNvSpPr>
            <a:spLocks noGrp="1"/>
          </p:cNvSpPr>
          <p:nvPr>
            <p:ph type="title"/>
          </p:nvPr>
        </p:nvSpPr>
        <p:spPr>
          <a:xfrm>
            <a:off x="365759" y="365760"/>
            <a:ext cx="7207857" cy="535531"/>
          </a:xfrm>
        </p:spPr>
        <p:txBody>
          <a:bodyPr/>
          <a:lstStyle/>
          <a:p>
            <a:r>
              <a:rPr lang="en-US"/>
              <a:t>Our Team</a:t>
            </a:r>
            <a:r>
              <a:rPr lang="en-US" dirty="0"/>
              <a:t> 206</a:t>
            </a:r>
            <a:r>
              <a:rPr lang="en-US"/>
              <a:t>: ET’s NU Analytics Geeks</a:t>
            </a:r>
            <a:endParaRPr lang="en-US" dirty="0"/>
          </a:p>
        </p:txBody>
      </p:sp>
      <p:sp>
        <p:nvSpPr>
          <p:cNvPr id="4" name="Slide Number Placeholder 3">
            <a:extLst>
              <a:ext uri="{FF2B5EF4-FFF2-40B4-BE49-F238E27FC236}">
                <a16:creationId xmlns:a16="http://schemas.microsoft.com/office/drawing/2014/main" id="{4C3ADC95-A7B9-4790-BB31-99054F09103F}"/>
              </a:ext>
            </a:extLst>
          </p:cNvPr>
          <p:cNvSpPr>
            <a:spLocks noGrp="1"/>
          </p:cNvSpPr>
          <p:nvPr>
            <p:ph type="sldNum" sz="quarter" idx="12"/>
          </p:nvPr>
        </p:nvSpPr>
        <p:spPr>
          <a:xfrm>
            <a:off x="9068336" y="6356350"/>
            <a:ext cx="2743200" cy="365125"/>
          </a:xfrm>
        </p:spPr>
        <p:txBody>
          <a:bodyPr/>
          <a:lstStyle/>
          <a:p>
            <a:fld id="{0A9A232E-8AC0-4BA8-98C6-476561B11759}" type="slidenum">
              <a:rPr lang="en-US" smtClean="0"/>
              <a:t>7</a:t>
            </a:fld>
            <a:endParaRPr lang="en-US" dirty="0"/>
          </a:p>
        </p:txBody>
      </p:sp>
      <p:pic>
        <p:nvPicPr>
          <p:cNvPr id="6" name="Picture 5">
            <a:extLst>
              <a:ext uri="{FF2B5EF4-FFF2-40B4-BE49-F238E27FC236}">
                <a16:creationId xmlns:a16="http://schemas.microsoft.com/office/drawing/2014/main" id="{D7103972-7040-49AE-81D6-EA4B1332B58C}"/>
              </a:ext>
            </a:extLst>
          </p:cNvPr>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365760" y="997410"/>
            <a:ext cx="4422913" cy="2150027"/>
          </a:xfrm>
          <a:prstGeom prst="rect">
            <a:avLst/>
          </a:prstGeom>
          <a:ln>
            <a:solidFill>
              <a:schemeClr val="bg1"/>
            </a:solid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7A04046-CA79-48B2-8AB0-360432FE049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760901" y="3517991"/>
            <a:ext cx="3368439" cy="2499691"/>
          </a:xfrm>
          <a:prstGeom prst="rect">
            <a:avLst/>
          </a:prstGeom>
          <a:ln>
            <a:solidFill>
              <a:schemeClr val="bg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2B6CBDF-5F53-4643-84CB-C5B03BE59E7A}"/>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6335324" y="4444408"/>
            <a:ext cx="2997476" cy="1733107"/>
          </a:xfrm>
          <a:prstGeom prst="rect">
            <a:avLst/>
          </a:prstGeom>
          <a:ln>
            <a:solidFill>
              <a:schemeClr val="bg1"/>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3465B91-8024-4986-A6DD-DFCA2C7F9E5E}"/>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8588373" y="1088586"/>
            <a:ext cx="2628956" cy="3637586"/>
          </a:xfrm>
          <a:prstGeom prst="rect">
            <a:avLst/>
          </a:prstGeom>
          <a:ln>
            <a:solidFill>
              <a:schemeClr val="bg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B3F4C60-CD4D-4D23-B4C0-E4F1A73EB325}"/>
              </a:ext>
            </a:extLst>
          </p:cNvPr>
          <p:cNvPicPr>
            <a:picLocks noChangeAspect="1"/>
          </p:cNvPicPr>
          <p:nvPr/>
        </p:nvPicPr>
        <p:blipFill>
          <a:blip r:embed="rId10"/>
          <a:stretch>
            <a:fillRect/>
          </a:stretch>
        </p:blipFill>
        <p:spPr>
          <a:xfrm>
            <a:off x="3603628" y="2005435"/>
            <a:ext cx="4703226" cy="2284004"/>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6707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5415</TotalTime>
  <Words>1151</Words>
  <Application>Microsoft Office PowerPoint</Application>
  <PresentationFormat>Widescreen</PresentationFormat>
  <Paragraphs>72</Paragraphs>
  <Slides>7</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Calibri Light</vt:lpstr>
      <vt:lpstr>Cambria Math</vt:lpstr>
      <vt:lpstr>Office Theme</vt:lpstr>
      <vt:lpstr>Custom Design</vt:lpstr>
      <vt:lpstr>Smart City Improvements for Environmental Health in San Diego</vt:lpstr>
      <vt:lpstr>San Diego has Insufficient Air Quality Monitoring for Finite Analytics</vt:lpstr>
      <vt:lpstr>Prevalence of Unhealthy Air Quality Days in San Diego is Increasing</vt:lpstr>
      <vt:lpstr>Low-Cost Sensor Provides Real-Time Air Quality Monitoring</vt:lpstr>
      <vt:lpstr>Distributed Data Gathering for Predictive Modeling Algorithm</vt:lpstr>
      <vt:lpstr>References &amp; Tools Used</vt:lpstr>
      <vt:lpstr>Our Team 206: ET’s NU Analytics Geeks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Secondary Research of Asthma Hospitalizations</dc:title>
  <dc:creator>Matthew Vanderbilt</dc:creator>
  <cp:lastModifiedBy>Matthew Vanderbilt</cp:lastModifiedBy>
  <cp:revision>68</cp:revision>
  <cp:lastPrinted>2019-03-01T18:32:29Z</cp:lastPrinted>
  <dcterms:created xsi:type="dcterms:W3CDTF">2019-02-17T00:05:02Z</dcterms:created>
  <dcterms:modified xsi:type="dcterms:W3CDTF">2019-03-16T16:25:26Z</dcterms:modified>
</cp:coreProperties>
</file>